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85"/>
  </p:notesMasterIdLst>
  <p:handoutMasterIdLst>
    <p:handoutMasterId r:id="rId86"/>
  </p:handoutMasterIdLst>
  <p:sldIdLst>
    <p:sldId id="327" r:id="rId5"/>
    <p:sldId id="330" r:id="rId6"/>
    <p:sldId id="331" r:id="rId7"/>
    <p:sldId id="332" r:id="rId8"/>
    <p:sldId id="298" r:id="rId9"/>
    <p:sldId id="262" r:id="rId10"/>
    <p:sldId id="343" r:id="rId11"/>
    <p:sldId id="344" r:id="rId12"/>
    <p:sldId id="356" r:id="rId13"/>
    <p:sldId id="352" r:id="rId14"/>
    <p:sldId id="333" r:id="rId15"/>
    <p:sldId id="263" r:id="rId16"/>
    <p:sldId id="334" r:id="rId17"/>
    <p:sldId id="336" r:id="rId18"/>
    <p:sldId id="335" r:id="rId19"/>
    <p:sldId id="338" r:id="rId20"/>
    <p:sldId id="339" r:id="rId21"/>
    <p:sldId id="340" r:id="rId22"/>
    <p:sldId id="341" r:id="rId23"/>
    <p:sldId id="302" r:id="rId24"/>
    <p:sldId id="345" r:id="rId25"/>
    <p:sldId id="346" r:id="rId26"/>
    <p:sldId id="347" r:id="rId27"/>
    <p:sldId id="348" r:id="rId28"/>
    <p:sldId id="350" r:id="rId29"/>
    <p:sldId id="349" r:id="rId30"/>
    <p:sldId id="264" r:id="rId31"/>
    <p:sldId id="353" r:id="rId32"/>
    <p:sldId id="355" r:id="rId33"/>
    <p:sldId id="354" r:id="rId34"/>
    <p:sldId id="266" r:id="rId35"/>
    <p:sldId id="357" r:id="rId36"/>
    <p:sldId id="358" r:id="rId37"/>
    <p:sldId id="359" r:id="rId38"/>
    <p:sldId id="265" r:id="rId39"/>
    <p:sldId id="360" r:id="rId40"/>
    <p:sldId id="361" r:id="rId41"/>
    <p:sldId id="362" r:id="rId42"/>
    <p:sldId id="276" r:id="rId43"/>
    <p:sldId id="363" r:id="rId44"/>
    <p:sldId id="364" r:id="rId45"/>
    <p:sldId id="303" r:id="rId46"/>
    <p:sldId id="365" r:id="rId47"/>
    <p:sldId id="366" r:id="rId48"/>
    <p:sldId id="368" r:id="rId49"/>
    <p:sldId id="293" r:id="rId50"/>
    <p:sldId id="367" r:id="rId51"/>
    <p:sldId id="389" r:id="rId52"/>
    <p:sldId id="277" r:id="rId53"/>
    <p:sldId id="284" r:id="rId54"/>
    <p:sldId id="269"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294" r:id="rId71"/>
    <p:sldId id="296" r:id="rId72"/>
    <p:sldId id="372" r:id="rId73"/>
    <p:sldId id="373" r:id="rId74"/>
    <p:sldId id="321" r:id="rId75"/>
    <p:sldId id="324" r:id="rId76"/>
    <p:sldId id="370" r:id="rId77"/>
    <p:sldId id="371" r:id="rId78"/>
    <p:sldId id="288" r:id="rId79"/>
    <p:sldId id="369" r:id="rId80"/>
    <p:sldId id="289" r:id="rId81"/>
    <p:sldId id="320" r:id="rId82"/>
    <p:sldId id="274" r:id="rId83"/>
    <p:sldId id="329" r:id="rId8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71" autoAdjust="0"/>
  </p:normalViewPr>
  <p:slideViewPr>
    <p:cSldViewPr snapToGrid="0" snapToObjects="1">
      <p:cViewPr varScale="1">
        <p:scale>
          <a:sx n="78" d="100"/>
          <a:sy n="78" d="100"/>
        </p:scale>
        <p:origin x="878"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D290D-59CC-8744-A8E9-206C5756148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2F0AD2-51FF-B714-1FC4-230FC0CD96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6CA9E5-320C-751C-A62A-080A1BA0859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922BD68-7146-32EF-643B-2139CDABFC17}"/>
              </a:ext>
            </a:extLst>
          </p:cNvPr>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149600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382655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AC85-5C82-D511-57BA-9B3609106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A7B98C-0BDC-0D90-ABFB-8ED25C204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6EC02-7529-D288-46C3-2503688FDD8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77B1256-CAF0-3CAB-5420-5FDAFA9D76C3}"/>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792499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6FAA-54BA-5581-DD34-1A8495810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0CBFC-6A84-63E4-9480-D96AF002B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E80EED-702C-52ED-9EB8-EBF47E86D08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DA66A7A-A4D7-A5CC-FC1D-46F7E39CB61E}"/>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7230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96F52-0F5F-B1DF-3584-ECB7395C0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4C79-46DA-4ACA-F99E-5462BBF06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0CDAF-201B-204A-843D-D44102E7E49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50202B4-65C0-06BD-1437-EC5215E5CFFB}"/>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356660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720E-2F01-9146-2C18-205DC3F45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EEFB7-C046-8F14-EFA7-834B02F04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CE8B-49DB-FD6D-ECFC-0E1B531B004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5B14132A-C4AB-11F6-3194-4CC2941BBDE6}"/>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811630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56728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70996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linkedin.com/in/cristina-ortega-451750275/" TargetMode="External"/><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github.com/CriselPy"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CriselPy/Spacex-launch-data/blob/main/Collecting%20the%20Data/jupyter-labs-spacex-data-collection-api-v2.ipynb"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17.svg"/><Relationship Id="rId3" Type="http://schemas.openxmlformats.org/officeDocument/2006/relationships/image" Target="../media/image24.png"/><Relationship Id="rId21"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6.png"/><Relationship Id="rId2" Type="http://schemas.openxmlformats.org/officeDocument/2006/relationships/image" Target="../media/image10.png"/><Relationship Id="rId16" Type="http://schemas.openxmlformats.org/officeDocument/2006/relationships/image" Target="../media/image37.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23.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22.png"/><Relationship Id="rId10" Type="http://schemas.openxmlformats.org/officeDocument/2006/relationships/image" Target="../media/image31.png"/><Relationship Id="rId19"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CriselPy/Spacex-launch-data/blob/main/Collecting%20the%20Data/dataset_part_1.csv" TargetMode="External"/><Relationship Id="rId5" Type="http://schemas.openxmlformats.org/officeDocument/2006/relationships/image" Target="../media/image3.png"/><Relationship Id="rId4" Type="http://schemas.openxmlformats.org/officeDocument/2006/relationships/hyperlink" Target="https://github.com/CriselPy/Spacex-launch-data/blob/main/Collecting%20the%20Data/jupyter-labs-spacex-data-collection-api-v2.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CriselPy/Spacex-launch-data/blob/main/Collecting%20the%20Data/jupyter-labs-webscraping.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64.png"/><Relationship Id="rId7" Type="http://schemas.openxmlformats.org/officeDocument/2006/relationships/image" Target="../media/image16.png"/><Relationship Id="rId12"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22.png"/><Relationship Id="rId5" Type="http://schemas.openxmlformats.org/officeDocument/2006/relationships/image" Target="../media/image66.png"/><Relationship Id="rId10" Type="http://schemas.openxmlformats.org/officeDocument/2006/relationships/image" Target="../media/image21.svg"/><Relationship Id="rId4" Type="http://schemas.openxmlformats.org/officeDocument/2006/relationships/image" Target="../media/image6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1.svg"/><Relationship Id="rId11" Type="http://schemas.openxmlformats.org/officeDocument/2006/relationships/image" Target="../media/image70.png"/><Relationship Id="rId5" Type="http://schemas.openxmlformats.org/officeDocument/2006/relationships/image" Target="../media/image20.png"/><Relationship Id="rId10" Type="http://schemas.openxmlformats.org/officeDocument/2006/relationships/image" Target="../media/image69.png"/><Relationship Id="rId4" Type="http://schemas.openxmlformats.org/officeDocument/2006/relationships/image" Target="../media/image17.sv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riselPy/Spacex-launch-data/blob/main/Collecting%20the%20Data/jupyter-labs-webscraping.ipynb" TargetMode="External"/><Relationship Id="rId7" Type="http://schemas.openxmlformats.org/officeDocument/2006/relationships/image" Target="../media/image7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hyperlink" Target="https://github.com/CriselPy/Spacex-launch-data/blob/main/Collecting%20the%20Data/spacex_web_scraped.csv"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svg"/><Relationship Id="rId18" Type="http://schemas.openxmlformats.org/officeDocument/2006/relationships/hyperlink" Target="https://github.com/CriselPy/Spacex-launch-data/blob/main/Data%20Wrangling/labs-jupyter-spacex-Data%20wrangling-v2.ipynb" TargetMode="External"/><Relationship Id="rId3" Type="http://schemas.openxmlformats.org/officeDocument/2006/relationships/image" Target="../media/image10.png"/><Relationship Id="rId7" Type="http://schemas.openxmlformats.org/officeDocument/2006/relationships/image" Target="../media/image80.png"/><Relationship Id="rId12" Type="http://schemas.openxmlformats.org/officeDocument/2006/relationships/image" Target="../media/image22.png"/><Relationship Id="rId17" Type="http://schemas.openxmlformats.org/officeDocument/2006/relationships/image" Target="../media/image3.png"/><Relationship Id="rId2" Type="http://schemas.openxmlformats.org/officeDocument/2006/relationships/notesSlide" Target="../notesSlides/notesSlide7.xml"/><Relationship Id="rId16" Type="http://schemas.openxmlformats.org/officeDocument/2006/relationships/hyperlink" Target="https://github.com/CriselPy/Spacex-launch-data/blob/main/Collecting%20the%20Data/jupyter-labs-webscraping.ipynb" TargetMode="External"/><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21.svg"/><Relationship Id="rId5" Type="http://schemas.openxmlformats.org/officeDocument/2006/relationships/image" Target="../media/image78.png"/><Relationship Id="rId15" Type="http://schemas.openxmlformats.org/officeDocument/2006/relationships/image" Target="../media/image19.svg"/><Relationship Id="rId10" Type="http://schemas.openxmlformats.org/officeDocument/2006/relationships/image" Target="../media/image20.png"/><Relationship Id="rId4" Type="http://schemas.openxmlformats.org/officeDocument/2006/relationships/image" Target="../media/image77.png"/><Relationship Id="rId9" Type="http://schemas.openxmlformats.org/officeDocument/2006/relationships/image" Target="../media/image17.sv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84.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17.svg"/><Relationship Id="rId5" Type="http://schemas.openxmlformats.org/officeDocument/2006/relationships/image" Target="../media/image82.png"/><Relationship Id="rId10" Type="http://schemas.openxmlformats.org/officeDocument/2006/relationships/image" Target="../media/image16.png"/><Relationship Id="rId4" Type="http://schemas.openxmlformats.org/officeDocument/2006/relationships/image" Target="../media/image81.png"/><Relationship Id="rId9" Type="http://schemas.openxmlformats.org/officeDocument/2006/relationships/image" Target="../media/image21.sv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21.svg"/><Relationship Id="rId5" Type="http://schemas.openxmlformats.org/officeDocument/2006/relationships/image" Target="../media/image87.png"/><Relationship Id="rId15" Type="http://schemas.openxmlformats.org/officeDocument/2006/relationships/image" Target="../media/image19.svg"/><Relationship Id="rId10" Type="http://schemas.openxmlformats.org/officeDocument/2006/relationships/image" Target="../media/image20.png"/><Relationship Id="rId4" Type="http://schemas.openxmlformats.org/officeDocument/2006/relationships/image" Target="../media/image86.png"/><Relationship Id="rId9" Type="http://schemas.openxmlformats.org/officeDocument/2006/relationships/image" Target="../media/image17.sv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CriselPy/Spacex-launch-data/blob/main/Data%20Wrangling/dataset_part_2.csv" TargetMode="External"/><Relationship Id="rId5" Type="http://schemas.openxmlformats.org/officeDocument/2006/relationships/image" Target="../media/image3.png"/><Relationship Id="rId4" Type="http://schemas.openxmlformats.org/officeDocument/2006/relationships/hyperlink" Target="https://github.com/CriselPy/Spacex-launch-data/blob/main/Collecting%20the%20Data/jupyter-labs-webscraping.ipyn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CriselPy/Spacex-launch-data/blob/main/Collecting%20the%20Data/jupyter-labs-webscraping.ipynb" TargetMode="Externa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CriselPy/Spacex-launch-data/blob/main/Collecting%20the%20Data/jupyter-labs-webscraping.ipynb" TargetMode="External"/><Relationship Id="rId4" Type="http://schemas.openxmlformats.org/officeDocument/2006/relationships/hyperlink" Target="https://github.com/CriselPy/Spacex-launch-data/blob/main/Exploratory%20Analysis%20Using%20Pandas%20and%20Matplotlib/dataset_part_3.csv"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8.png"/><Relationship Id="rId7" Type="http://schemas.openxmlformats.org/officeDocument/2006/relationships/hyperlink" Target="https://github.com/CriselPy/Spacex-launch-data/blob/main/Collecting%20the%20Data/jupyter-labs-webscraping.ipynb"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github.com/CriselPy/Spacex-launch-data/blob/main/Interactive%20Visual%20Analytics%20and%20Dashboard/lab-jupyter-launch-site-location-v2.ipynb"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CriselPy/Spacex-launch-data/blob/main/Collecting%20the%20Data/jupyter-labs-webscraping.ipynb" TargetMode="Externa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CriselPy/Spacex-launch-data/blob/main/Interactive%20Visual%20Analytics%20and%20Dashboard/spacex_launch_geo.csv" TargetMode="External"/><Relationship Id="rId3" Type="http://schemas.openxmlformats.org/officeDocument/2006/relationships/image" Target="../media/image115.pn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CriselPy/Spacex-launch-data/blob/main/Collecting%20the%20Data/jupyter-labs-webscraping.ipynb" TargetMode="External"/><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CriselPy/Spacex-launch-data/blob/main/Collecting%20the%20Data/jupyter-labs-webscraping.ipynb" TargetMode="External"/><Relationship Id="rId5" Type="http://schemas.openxmlformats.org/officeDocument/2006/relationships/image" Target="../media/image12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CriselPy/Spacex-launch-data/blob/main/Collecting%20the%20Data/jupyter-labs-webscraping.ipynb"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25567" y="4203381"/>
            <a:ext cx="2514600" cy="369332"/>
          </a:xfrm>
          <a:prstGeom prst="rect">
            <a:avLst/>
          </a:prstGeom>
          <a:noFill/>
        </p:spPr>
        <p:txBody>
          <a:bodyPr wrap="square" lIns="91440" tIns="45720" rIns="91440" bIns="45720" rtlCol="0" anchor="t">
            <a:spAutoFit/>
          </a:bodyPr>
          <a:lstStyle/>
          <a:p>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1">
            <a:extLst>
              <a:ext uri="{FF2B5EF4-FFF2-40B4-BE49-F238E27FC236}">
                <a16:creationId xmlns:a16="http://schemas.microsoft.com/office/drawing/2014/main" id="{B7C1A686-7582-DD6C-6FCC-0AA5E2C0B462}"/>
              </a:ext>
            </a:extLst>
          </p:cNvPr>
          <p:cNvSpPr>
            <a:spLocks noChangeArrowheads="1"/>
          </p:cNvSpPr>
          <p:nvPr/>
        </p:nvSpPr>
        <p:spPr bwMode="auto">
          <a:xfrm>
            <a:off x="804314" y="4146763"/>
            <a:ext cx="34577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b="1" i="0" u="none" strike="noStrike" cap="none" normalizeH="0" baseline="0" dirty="0" err="1">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Name</a:t>
            </a:r>
            <a:r>
              <a:rPr kumimoji="0" lang="es-ES" altLang="es-ES" b="1" i="0" u="none" strike="noStrike" cap="none" normalizeH="0" baseline="0" dirty="0">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a:t>
            </a:r>
            <a:r>
              <a:rPr kumimoji="0" lang="es-ES" altLang="es-ES" b="0" i="0" u="none" strike="noStrike" cap="none" normalizeH="0" baseline="0" dirty="0">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 Cristina Ortega Trujillo </a:t>
            </a:r>
          </a:p>
          <a:p>
            <a:pPr marL="0" marR="0" lvl="0" indent="0" algn="l" defTabSz="914400" rtl="0" eaLnBrk="0" fontAlgn="base" latinLnBrk="0" hangingPunct="0">
              <a:lnSpc>
                <a:spcPct val="100000"/>
              </a:lnSpc>
              <a:spcBef>
                <a:spcPct val="0"/>
              </a:spcBef>
              <a:spcAft>
                <a:spcPct val="0"/>
              </a:spcAft>
              <a:buClrTx/>
              <a:buSzTx/>
              <a:tabLst/>
            </a:pPr>
            <a:r>
              <a:rPr kumimoji="0" lang="es-ES" altLang="es-ES" sz="1800" b="1" i="0" u="none" strike="noStrike" cap="none" normalizeH="0" baseline="0" dirty="0">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Date:</a:t>
            </a:r>
            <a:r>
              <a:rPr kumimoji="0" lang="es-ES" altLang="es-ES" sz="1800" b="0" i="0" u="none" strike="noStrike" cap="none" normalizeH="0" baseline="0" dirty="0">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 </a:t>
            </a:r>
            <a:r>
              <a:rPr kumimoji="0" lang="es-ES" altLang="es-ES" sz="1800" b="0" i="0" u="none" strike="noStrike" cap="none" normalizeH="0" baseline="0" dirty="0" err="1">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October</a:t>
            </a:r>
            <a:r>
              <a:rPr kumimoji="0" lang="es-ES" altLang="es-ES" sz="1800" b="0" i="0" u="none" strike="noStrike" cap="none" normalizeH="0" baseline="0" dirty="0">
                <a:ln>
                  <a:noFill/>
                </a:ln>
                <a:solidFill>
                  <a:schemeClr val="bg1"/>
                </a:solidFill>
                <a:effectLst/>
                <a:latin typeface="Open sans" panose="020F0502020204030204" pitchFamily="34" charset="0"/>
                <a:ea typeface="Open sans" panose="020F0502020204030204" pitchFamily="34" charset="0"/>
                <a:cs typeface="Open sans" panose="020F0502020204030204" pitchFamily="34" charset="0"/>
              </a:rPr>
              <a:t> 30, 2024 </a:t>
            </a:r>
          </a:p>
        </p:txBody>
      </p:sp>
      <p:pic>
        <p:nvPicPr>
          <p:cNvPr id="8" name="Imagen 7" descr="Forma&#10;&#10;Descripción generada automáticamente con confianza baja">
            <a:extLst>
              <a:ext uri="{FF2B5EF4-FFF2-40B4-BE49-F238E27FC236}">
                <a16:creationId xmlns:a16="http://schemas.microsoft.com/office/drawing/2014/main" id="{77E89D20-0C11-2F40-5488-6477547E37DA}"/>
              </a:ext>
            </a:extLst>
          </p:cNvPr>
          <p:cNvPicPr>
            <a:picLocks noChangeAspect="1"/>
          </p:cNvPicPr>
          <p:nvPr/>
        </p:nvPicPr>
        <p:blipFill>
          <a:blip r:embed="rId4"/>
          <a:stretch>
            <a:fillRect/>
          </a:stretch>
        </p:blipFill>
        <p:spPr>
          <a:xfrm>
            <a:off x="889820" y="4998151"/>
            <a:ext cx="513908" cy="513908"/>
          </a:xfrm>
          <a:prstGeom prst="rect">
            <a:avLst/>
          </a:prstGeom>
        </p:spPr>
      </p:pic>
      <p:sp>
        <p:nvSpPr>
          <p:cNvPr id="9" name="CuadroTexto 8">
            <a:extLst>
              <a:ext uri="{FF2B5EF4-FFF2-40B4-BE49-F238E27FC236}">
                <a16:creationId xmlns:a16="http://schemas.microsoft.com/office/drawing/2014/main" id="{0787DFEE-A0CA-4CD5-07BD-9D9EEDB18ADE}"/>
              </a:ext>
            </a:extLst>
          </p:cNvPr>
          <p:cNvSpPr txBox="1"/>
          <p:nvPr/>
        </p:nvSpPr>
        <p:spPr>
          <a:xfrm>
            <a:off x="1505551" y="5197677"/>
            <a:ext cx="2976743" cy="369332"/>
          </a:xfrm>
          <a:prstGeom prst="rect">
            <a:avLst/>
          </a:prstGeom>
          <a:noFill/>
        </p:spPr>
        <p:txBody>
          <a:bodyPr wrap="square" rtlCol="0">
            <a:spAutoFit/>
          </a:bodyPr>
          <a:lstStyle/>
          <a:p>
            <a:r>
              <a:rPr lang="es-ES" b="1" dirty="0" err="1">
                <a:solidFill>
                  <a:schemeClr val="accent3">
                    <a:lumMod val="20000"/>
                    <a:lumOff val="80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CriselPy</a:t>
            </a:r>
            <a:r>
              <a:rPr lang="es-ES" b="1" dirty="0">
                <a:solidFill>
                  <a:schemeClr val="accent3">
                    <a:lumMod val="20000"/>
                    <a:lumOff val="80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 (</a:t>
            </a:r>
            <a:r>
              <a:rPr lang="es-ES" b="1" dirty="0" err="1">
                <a:solidFill>
                  <a:schemeClr val="accent3">
                    <a:lumMod val="20000"/>
                    <a:lumOff val="80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Crisel</a:t>
            </a:r>
            <a:r>
              <a:rPr lang="es-ES" b="1" dirty="0">
                <a:solidFill>
                  <a:schemeClr val="accent3">
                    <a:lumMod val="20000"/>
                    <a:lumOff val="80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 Nublo 🪻)</a:t>
            </a:r>
            <a:endParaRPr lang="es-ES" b="1" dirty="0">
              <a:solidFill>
                <a:schemeClr val="accent3">
                  <a:lumMod val="20000"/>
                  <a:lumOff val="80000"/>
                </a:schemeClr>
              </a:solidFill>
              <a:latin typeface="Abadi" panose="020B0604020104020204" pitchFamily="34" charset="0"/>
            </a:endParaRPr>
          </a:p>
        </p:txBody>
      </p:sp>
      <p:pic>
        <p:nvPicPr>
          <p:cNvPr id="11" name="Imagen 10" descr="Icono&#10;&#10;Descripción generada automáticamente">
            <a:extLst>
              <a:ext uri="{FF2B5EF4-FFF2-40B4-BE49-F238E27FC236}">
                <a16:creationId xmlns:a16="http://schemas.microsoft.com/office/drawing/2014/main" id="{DF40B158-474D-662B-9D45-AD5B888B9A49}"/>
              </a:ext>
            </a:extLst>
          </p:cNvPr>
          <p:cNvPicPr>
            <a:picLocks noChangeAspect="1"/>
          </p:cNvPicPr>
          <p:nvPr/>
        </p:nvPicPr>
        <p:blipFill>
          <a:blip r:embed="rId6"/>
          <a:stretch>
            <a:fillRect/>
          </a:stretch>
        </p:blipFill>
        <p:spPr>
          <a:xfrm>
            <a:off x="735048" y="5421913"/>
            <a:ext cx="823452" cy="823452"/>
          </a:xfrm>
          <a:prstGeom prst="rect">
            <a:avLst/>
          </a:prstGeom>
        </p:spPr>
      </p:pic>
      <p:sp>
        <p:nvSpPr>
          <p:cNvPr id="13" name="CuadroTexto 12">
            <a:extLst>
              <a:ext uri="{FF2B5EF4-FFF2-40B4-BE49-F238E27FC236}">
                <a16:creationId xmlns:a16="http://schemas.microsoft.com/office/drawing/2014/main" id="{EA3E1501-186B-B8A2-C929-AD67DF753CE6}"/>
              </a:ext>
            </a:extLst>
          </p:cNvPr>
          <p:cNvSpPr txBox="1"/>
          <p:nvPr/>
        </p:nvSpPr>
        <p:spPr>
          <a:xfrm>
            <a:off x="1505551" y="5727906"/>
            <a:ext cx="6096000" cy="369332"/>
          </a:xfrm>
          <a:prstGeom prst="rect">
            <a:avLst/>
          </a:prstGeom>
          <a:noFill/>
        </p:spPr>
        <p:txBody>
          <a:bodyPr wrap="square">
            <a:spAutoFit/>
          </a:bodyPr>
          <a:lstStyle/>
          <a:p>
            <a:r>
              <a:rPr lang="es-ES" b="1" dirty="0">
                <a:solidFill>
                  <a:schemeClr val="accent3">
                    <a:lumMod val="20000"/>
                    <a:lumOff val="80000"/>
                  </a:schemeClr>
                </a:solidFill>
                <a:hlinkClick r:id="rId7">
                  <a:extLst>
                    <a:ext uri="{A12FA001-AC4F-418D-AE19-62706E023703}">
                      <ahyp:hlinkClr xmlns:ahyp="http://schemas.microsoft.com/office/drawing/2018/hyperlinkcolor" val="tx"/>
                    </a:ext>
                  </a:extLst>
                </a:hlinkClick>
              </a:rPr>
              <a:t>Cristina (</a:t>
            </a:r>
            <a:r>
              <a:rPr lang="es-ES" b="1" dirty="0" err="1">
                <a:solidFill>
                  <a:schemeClr val="accent3">
                    <a:lumMod val="20000"/>
                    <a:lumOff val="80000"/>
                  </a:schemeClr>
                </a:solidFill>
                <a:hlinkClick r:id="rId7">
                  <a:extLst>
                    <a:ext uri="{A12FA001-AC4F-418D-AE19-62706E023703}">
                      <ahyp:hlinkClr xmlns:ahyp="http://schemas.microsoft.com/office/drawing/2018/hyperlinkcolor" val="tx"/>
                    </a:ext>
                  </a:extLst>
                </a:hlinkClick>
              </a:rPr>
              <a:t>Crisel</a:t>
            </a:r>
            <a:r>
              <a:rPr lang="es-ES" b="1" dirty="0">
                <a:solidFill>
                  <a:schemeClr val="accent3">
                    <a:lumMod val="20000"/>
                    <a:lumOff val="80000"/>
                  </a:schemeClr>
                </a:solidFill>
                <a:hlinkClick r:id="rId7">
                  <a:extLst>
                    <a:ext uri="{A12FA001-AC4F-418D-AE19-62706E023703}">
                      <ahyp:hlinkClr xmlns:ahyp="http://schemas.microsoft.com/office/drawing/2018/hyperlinkcolor" val="tx"/>
                    </a:ext>
                  </a:extLst>
                </a:hlinkClick>
              </a:rPr>
              <a:t> Nublo) Ortega | LinkedIn</a:t>
            </a:r>
            <a:endParaRPr lang="es-ES" b="1" dirty="0">
              <a:solidFill>
                <a:schemeClr val="accent3">
                  <a:lumMod val="20000"/>
                  <a:lumOff val="80000"/>
                </a:schemeClr>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D956A-398D-B799-777B-D73D6654265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2AE6EFD-F4A4-D6A7-94F6-E758F000B1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Abadi" panose="020B0604020104020204" pitchFamily="34" charset="0"/>
                <a:ea typeface="+mj-ea"/>
                <a:cs typeface="+mj-cs"/>
              </a:rPr>
              <a:t>Methodology</a:t>
            </a:r>
          </a:p>
        </p:txBody>
      </p:sp>
      <p:sp>
        <p:nvSpPr>
          <p:cNvPr id="4" name="Slide Number Placeholder 3">
            <a:extLst>
              <a:ext uri="{FF2B5EF4-FFF2-40B4-BE49-F238E27FC236}">
                <a16:creationId xmlns:a16="http://schemas.microsoft.com/office/drawing/2014/main" id="{2F48D25D-1093-5972-8863-9FE40352828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
        <p:nvSpPr>
          <p:cNvPr id="2" name="Content Placeholder 2">
            <a:extLst>
              <a:ext uri="{FF2B5EF4-FFF2-40B4-BE49-F238E27FC236}">
                <a16:creationId xmlns:a16="http://schemas.microsoft.com/office/drawing/2014/main" id="{DA708589-2CCA-7062-82A6-F45F47A519CE}"/>
              </a:ext>
            </a:extLst>
          </p:cNvPr>
          <p:cNvSpPr txBox="1">
            <a:spLocks/>
          </p:cNvSpPr>
          <p:nvPr/>
        </p:nvSpPr>
        <p:spPr>
          <a:xfrm>
            <a:off x="4608477" y="927253"/>
            <a:ext cx="6736109" cy="5121855"/>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300" b="1" dirty="0">
                <a:solidFill>
                  <a:schemeClr val="tx2"/>
                </a:solidFill>
                <a:latin typeface="Abadi"/>
              </a:rPr>
              <a:t>Executive Summary</a:t>
            </a:r>
          </a:p>
          <a:p>
            <a:pPr>
              <a:lnSpc>
                <a:spcPct val="120000"/>
              </a:lnSpc>
              <a:spcBef>
                <a:spcPts val="1400"/>
              </a:spcBef>
            </a:pPr>
            <a:r>
              <a:rPr lang="en-US" sz="8800" dirty="0">
                <a:solidFill>
                  <a:schemeClr val="tx2"/>
                </a:solidFill>
                <a:latin typeface="Abadi"/>
              </a:rPr>
              <a:t>Perform exploratory data analysis (EDA) using visualization and SQL</a:t>
            </a:r>
          </a:p>
          <a:p>
            <a:pPr>
              <a:lnSpc>
                <a:spcPct val="120000"/>
              </a:lnSpc>
              <a:spcBef>
                <a:spcPts val="1400"/>
              </a:spcBef>
            </a:pPr>
            <a:r>
              <a:rPr lang="en-US" sz="8800" dirty="0">
                <a:solidFill>
                  <a:schemeClr val="tx2"/>
                </a:solidFill>
                <a:latin typeface="Abadi"/>
              </a:rPr>
              <a:t>Perform interactive visual analytics using Folium and </a:t>
            </a:r>
            <a:r>
              <a:rPr lang="en-US" sz="8800" dirty="0" err="1">
                <a:solidFill>
                  <a:schemeClr val="tx2"/>
                </a:solidFill>
                <a:latin typeface="Abadi"/>
              </a:rPr>
              <a:t>Plotly</a:t>
            </a:r>
            <a:r>
              <a:rPr lang="en-US" sz="8800" dirty="0">
                <a:solidFill>
                  <a:schemeClr val="tx2"/>
                </a:solidFill>
                <a:latin typeface="Abadi"/>
              </a:rPr>
              <a:t> Dash</a:t>
            </a:r>
          </a:p>
          <a:p>
            <a:pPr>
              <a:lnSpc>
                <a:spcPct val="120000"/>
              </a:lnSpc>
              <a:spcBef>
                <a:spcPts val="1400"/>
              </a:spcBef>
            </a:pPr>
            <a:r>
              <a:rPr lang="en-US" sz="8800" dirty="0">
                <a:solidFill>
                  <a:schemeClr val="tx2"/>
                </a:solidFill>
                <a:latin typeface="Abadi"/>
              </a:rPr>
              <a:t>Perform predictive analysis using classification models</a:t>
            </a:r>
          </a:p>
          <a:p>
            <a:pPr lvl="1">
              <a:lnSpc>
                <a:spcPct val="120000"/>
              </a:lnSpc>
              <a:spcBef>
                <a:spcPts val="1400"/>
              </a:spcBef>
            </a:pPr>
            <a:r>
              <a:rPr lang="en-US" sz="7600" dirty="0">
                <a:solidFill>
                  <a:schemeClr val="tx2"/>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29896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526F860-D3A7-E553-054C-6F23E4730F5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95B961A-AAAE-3746-09A3-5E49C953BD3E}"/>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12" name="Title 1">
            <a:extLst>
              <a:ext uri="{FF2B5EF4-FFF2-40B4-BE49-F238E27FC236}">
                <a16:creationId xmlns:a16="http://schemas.microsoft.com/office/drawing/2014/main" id="{3C25546E-D8CF-3F4D-3A06-B2766FF9DD08}"/>
              </a:ext>
            </a:extLst>
          </p:cNvPr>
          <p:cNvSpPr txBox="1">
            <a:spLocks/>
          </p:cNvSpPr>
          <p:nvPr/>
        </p:nvSpPr>
        <p:spPr>
          <a:xfrm>
            <a:off x="1184564" y="60477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Data Collection</a:t>
            </a:r>
            <a:endParaRPr lang="en-US" dirty="0">
              <a:solidFill>
                <a:schemeClr val="tx2"/>
              </a:solidFill>
            </a:endParaRPr>
          </a:p>
        </p:txBody>
      </p:sp>
      <p:pic>
        <p:nvPicPr>
          <p:cNvPr id="45" name="Marcador de contenido 44" descr="Texto&#10;&#10;Descripción generada automáticamente">
            <a:extLst>
              <a:ext uri="{FF2B5EF4-FFF2-40B4-BE49-F238E27FC236}">
                <a16:creationId xmlns:a16="http://schemas.microsoft.com/office/drawing/2014/main" id="{A94B73AF-E37C-981D-52F6-D575D0FBDB7A}"/>
              </a:ext>
            </a:extLst>
          </p:cNvPr>
          <p:cNvPicPr>
            <a:picLocks noGrp="1" noChangeAspect="1"/>
          </p:cNvPicPr>
          <p:nvPr>
            <p:ph idx="4294967295"/>
          </p:nvPr>
        </p:nvPicPr>
        <p:blipFill>
          <a:blip r:embed="rId3"/>
          <a:stretch>
            <a:fillRect/>
          </a:stretch>
        </p:blipFill>
        <p:spPr>
          <a:xfrm>
            <a:off x="1624263" y="3457870"/>
            <a:ext cx="9455566" cy="2660774"/>
          </a:xfrm>
          <a:prstGeom prst="rect">
            <a:avLst/>
          </a:prstGeom>
        </p:spPr>
      </p:pic>
      <p:sp>
        <p:nvSpPr>
          <p:cNvPr id="43" name="Rectángulo: esquinas redondeadas 42">
            <a:extLst>
              <a:ext uri="{FF2B5EF4-FFF2-40B4-BE49-F238E27FC236}">
                <a16:creationId xmlns:a16="http://schemas.microsoft.com/office/drawing/2014/main" id="{3A742A12-570C-22EA-CB74-8C6DCE42C784}"/>
              </a:ext>
            </a:extLst>
          </p:cNvPr>
          <p:cNvSpPr/>
          <p:nvPr/>
        </p:nvSpPr>
        <p:spPr>
          <a:xfrm>
            <a:off x="3584155" y="1419966"/>
            <a:ext cx="7495674" cy="1508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1AD12F2D-0CEF-E54D-A1DF-890D28513642}"/>
              </a:ext>
            </a:extLst>
          </p:cNvPr>
          <p:cNvSpPr txBox="1"/>
          <p:nvPr/>
        </p:nvSpPr>
        <p:spPr>
          <a:xfrm>
            <a:off x="3850104" y="1462392"/>
            <a:ext cx="9063995" cy="1508105"/>
          </a:xfrm>
          <a:prstGeom prst="rect">
            <a:avLst/>
          </a:prstGeom>
          <a:noFill/>
        </p:spPr>
        <p:txBody>
          <a:bodyPr wrap="square">
            <a:spAutoFit/>
          </a:bodyPr>
          <a:lstStyle/>
          <a:p>
            <a:endParaRPr lang="en-US" b="1" dirty="0">
              <a:solidFill>
                <a:srgbClr val="F2F2F2"/>
              </a:solidFill>
              <a:latin typeface="Abadi" panose="020B0604020104020204" pitchFamily="34" charset="0"/>
            </a:endParaRPr>
          </a:p>
          <a:p>
            <a:pPr marL="285750" indent="-285750">
              <a:buFont typeface="Wingdings" panose="05000000000000000000" pitchFamily="2" charset="2"/>
              <a:buChar char="ü"/>
            </a:pPr>
            <a:r>
              <a:rPr lang="en-US" dirty="0">
                <a:solidFill>
                  <a:srgbClr val="F2F2F2"/>
                </a:solidFill>
                <a:latin typeface="Abadi" panose="020B0604020104020204" pitchFamily="34" charset="0"/>
              </a:rPr>
              <a:t>Import necessary libraries: </a:t>
            </a:r>
            <a:r>
              <a:rPr lang="en-US" sz="2000" b="1" dirty="0">
                <a:solidFill>
                  <a:srgbClr val="F2F2F2"/>
                </a:solidFill>
                <a:latin typeface="Abadi" panose="020B0604020104020204" pitchFamily="34" charset="0"/>
              </a:rPr>
              <a:t>Requests, Pandas, </a:t>
            </a:r>
            <a:r>
              <a:rPr lang="en-US" sz="2000" b="1" dirty="0" err="1">
                <a:solidFill>
                  <a:srgbClr val="F2F2F2"/>
                </a:solidFill>
                <a:latin typeface="Abadi" panose="020B0604020104020204" pitchFamily="34" charset="0"/>
              </a:rPr>
              <a:t>Numpy</a:t>
            </a:r>
            <a:r>
              <a:rPr lang="en-US" sz="2000" b="1" dirty="0">
                <a:solidFill>
                  <a:srgbClr val="F2F2F2"/>
                </a:solidFill>
                <a:latin typeface="Abadi" panose="020B0604020104020204" pitchFamily="34" charset="0"/>
              </a:rPr>
              <a:t>, Datetime.</a:t>
            </a:r>
          </a:p>
          <a:p>
            <a:endParaRPr lang="en-US" b="1" dirty="0">
              <a:solidFill>
                <a:srgbClr val="F2F2F2"/>
              </a:solidFill>
              <a:latin typeface="Abadi" panose="020B0604020104020204" pitchFamily="34" charset="0"/>
            </a:endParaRPr>
          </a:p>
          <a:p>
            <a:pPr marL="285750" indent="-285750">
              <a:buFont typeface="Wingdings" panose="05000000000000000000" pitchFamily="2" charset="2"/>
              <a:buChar char="ü"/>
            </a:pPr>
            <a:r>
              <a:rPr lang="en-US" dirty="0">
                <a:solidFill>
                  <a:srgbClr val="F2F2F2"/>
                </a:solidFill>
                <a:latin typeface="Abadi" panose="020B0604020104020204" pitchFamily="34" charset="0"/>
              </a:rPr>
              <a:t>Set pandas options to display all columns and data in a feature.</a:t>
            </a:r>
          </a:p>
          <a:p>
            <a:endParaRPr lang="en-US" dirty="0"/>
          </a:p>
        </p:txBody>
      </p:sp>
      <p:sp>
        <p:nvSpPr>
          <p:cNvPr id="4" name="CuadroTexto 3">
            <a:extLst>
              <a:ext uri="{FF2B5EF4-FFF2-40B4-BE49-F238E27FC236}">
                <a16:creationId xmlns:a16="http://schemas.microsoft.com/office/drawing/2014/main" id="{06700517-650B-512F-B444-A0E604A37BBF}"/>
              </a:ext>
            </a:extLst>
          </p:cNvPr>
          <p:cNvSpPr txBox="1"/>
          <p:nvPr/>
        </p:nvSpPr>
        <p:spPr>
          <a:xfrm rot="16200000">
            <a:off x="-2316807" y="3273857"/>
            <a:ext cx="5925524" cy="1077218"/>
          </a:xfrm>
          <a:prstGeom prst="rect">
            <a:avLst/>
          </a:prstGeom>
          <a:noFill/>
        </p:spPr>
        <p:txBody>
          <a:bodyPr wrap="square">
            <a:spAutoFit/>
          </a:bodyPr>
          <a:lstStyle/>
          <a:p>
            <a:pPr algn="ctr"/>
            <a:r>
              <a:rPr lang="en-US" sz="3200" b="1" dirty="0">
                <a:solidFill>
                  <a:schemeClr val="tx2"/>
                </a:solidFill>
                <a:latin typeface="Abadi" panose="020B0604020104020204" pitchFamily="34" charset="0"/>
              </a:rPr>
              <a:t>Import Libraries and Define Auxiliary Functions</a:t>
            </a:r>
          </a:p>
        </p:txBody>
      </p:sp>
      <p:sp>
        <p:nvSpPr>
          <p:cNvPr id="7" name="Flecha: doblada 6">
            <a:extLst>
              <a:ext uri="{FF2B5EF4-FFF2-40B4-BE49-F238E27FC236}">
                <a16:creationId xmlns:a16="http://schemas.microsoft.com/office/drawing/2014/main" id="{CF093EBF-17B6-CC31-E4FB-6BAA0E4EFE9A}"/>
              </a:ext>
            </a:extLst>
          </p:cNvPr>
          <p:cNvSpPr/>
          <p:nvPr/>
        </p:nvSpPr>
        <p:spPr>
          <a:xfrm rot="16200000" flipH="1">
            <a:off x="2354519" y="2110769"/>
            <a:ext cx="1258942" cy="120033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1" name="Imagen 10" descr="Forma&#10;&#10;Descripción generada automáticamente con confianza baja">
            <a:hlinkClick r:id="rId4"/>
            <a:extLst>
              <a:ext uri="{FF2B5EF4-FFF2-40B4-BE49-F238E27FC236}">
                <a16:creationId xmlns:a16="http://schemas.microsoft.com/office/drawing/2014/main" id="{0B167CAF-BF44-6D48-C9F9-DB5700B416F4}"/>
              </a:ext>
            </a:extLst>
          </p:cNvPr>
          <p:cNvPicPr>
            <a:picLocks noChangeAspect="1"/>
          </p:cNvPicPr>
          <p:nvPr/>
        </p:nvPicPr>
        <p:blipFill>
          <a:blip r:embed="rId5"/>
          <a:stretch>
            <a:fillRect/>
          </a:stretch>
        </p:blipFill>
        <p:spPr>
          <a:xfrm>
            <a:off x="5813898" y="416967"/>
            <a:ext cx="736115" cy="694432"/>
          </a:xfrm>
          <a:prstGeom prst="rect">
            <a:avLst/>
          </a:prstGeom>
        </p:spPr>
      </p:pic>
      <p:sp>
        <p:nvSpPr>
          <p:cNvPr id="13" name="CuadroTexto 12">
            <a:extLst>
              <a:ext uri="{FF2B5EF4-FFF2-40B4-BE49-F238E27FC236}">
                <a16:creationId xmlns:a16="http://schemas.microsoft.com/office/drawing/2014/main" id="{0EF27CCC-5714-C2BA-F7C0-C56A04D68720}"/>
              </a:ext>
            </a:extLst>
          </p:cNvPr>
          <p:cNvSpPr txBox="1"/>
          <p:nvPr/>
        </p:nvSpPr>
        <p:spPr>
          <a:xfrm>
            <a:off x="6629400" y="387708"/>
            <a:ext cx="4828572" cy="830997"/>
          </a:xfrm>
          <a:prstGeom prst="rect">
            <a:avLst/>
          </a:prstGeom>
          <a:noFill/>
        </p:spPr>
        <p:txBody>
          <a:bodyPr wrap="square" rtlCol="0">
            <a:spAutoFit/>
          </a:bodyPr>
          <a:lstStyle/>
          <a:p>
            <a:r>
              <a:rPr lang="es-ES" sz="1600" dirty="0">
                <a:latin typeface="Abadi" panose="020B0604020104020204" pitchFamily="34" charset="0"/>
                <a:hlinkClick r:id="rId4"/>
              </a:rPr>
              <a:t>https://github.com/CriselPy/Spacex-launch-data/blob/main/Collecting%20the%20Data/jupyter-labs-spacex-data-collection-api-v2.ipynb</a:t>
            </a:r>
            <a:endParaRPr lang="es-ES" sz="1600" dirty="0">
              <a:latin typeface="Abadi" panose="020B0604020104020204" pitchFamily="34" charset="0"/>
            </a:endParaRPr>
          </a:p>
        </p:txBody>
      </p:sp>
    </p:spTree>
    <p:extLst>
      <p:ext uri="{BB962C8B-B14F-4D97-AF65-F5344CB8AC3E}">
        <p14:creationId xmlns:p14="http://schemas.microsoft.com/office/powerpoint/2010/main" val="2939241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2" name="CuadroTexto 41">
            <a:extLst>
              <a:ext uri="{FF2B5EF4-FFF2-40B4-BE49-F238E27FC236}">
                <a16:creationId xmlns:a16="http://schemas.microsoft.com/office/drawing/2014/main" id="{2E15600E-3125-6337-0ADA-858C359E8068}"/>
              </a:ext>
            </a:extLst>
          </p:cNvPr>
          <p:cNvSpPr txBox="1"/>
          <p:nvPr/>
        </p:nvSpPr>
        <p:spPr>
          <a:xfrm rot="16200000">
            <a:off x="-2138115" y="2759447"/>
            <a:ext cx="4916798" cy="584775"/>
          </a:xfrm>
          <a:prstGeom prst="rect">
            <a:avLst/>
          </a:prstGeom>
          <a:noFill/>
        </p:spPr>
        <p:txBody>
          <a:bodyPr wrap="square" rtlCol="0">
            <a:spAutoFit/>
          </a:bodyPr>
          <a:lstStyle/>
          <a:p>
            <a:r>
              <a:rPr lang="en-US" sz="3200" b="1" dirty="0">
                <a:solidFill>
                  <a:schemeClr val="tx2"/>
                </a:solidFill>
                <a:latin typeface="Abadi" panose="020B0604020104020204" pitchFamily="34" charset="0"/>
              </a:rPr>
              <a:t>Define Helper Functions</a:t>
            </a:r>
          </a:p>
        </p:txBody>
      </p:sp>
      <p:pic>
        <p:nvPicPr>
          <p:cNvPr id="47" name="Imagen 46" descr="Texto, Escala de tiempo&#10;&#10;Descripción generada automáticamente">
            <a:extLst>
              <a:ext uri="{FF2B5EF4-FFF2-40B4-BE49-F238E27FC236}">
                <a16:creationId xmlns:a16="http://schemas.microsoft.com/office/drawing/2014/main" id="{6E2484C2-7E92-4D71-E7FF-C6F71C59ED30}"/>
              </a:ext>
            </a:extLst>
          </p:cNvPr>
          <p:cNvPicPr>
            <a:picLocks noChangeAspect="1"/>
          </p:cNvPicPr>
          <p:nvPr/>
        </p:nvPicPr>
        <p:blipFill>
          <a:blip r:embed="rId3"/>
          <a:stretch>
            <a:fillRect/>
          </a:stretch>
        </p:blipFill>
        <p:spPr>
          <a:xfrm>
            <a:off x="6641682" y="2944518"/>
            <a:ext cx="5178337" cy="1079803"/>
          </a:xfrm>
          <a:prstGeom prst="rect">
            <a:avLst/>
          </a:prstGeom>
        </p:spPr>
      </p:pic>
      <p:pic>
        <p:nvPicPr>
          <p:cNvPr id="49" name="Imagen 48" descr="Texto&#10;&#10;Descripción generada automáticamente">
            <a:extLst>
              <a:ext uri="{FF2B5EF4-FFF2-40B4-BE49-F238E27FC236}">
                <a16:creationId xmlns:a16="http://schemas.microsoft.com/office/drawing/2014/main" id="{64E925C9-9A01-1D8B-25DE-1F8A1D3EA8BA}"/>
              </a:ext>
            </a:extLst>
          </p:cNvPr>
          <p:cNvPicPr>
            <a:picLocks noChangeAspect="1"/>
          </p:cNvPicPr>
          <p:nvPr/>
        </p:nvPicPr>
        <p:blipFill>
          <a:blip r:embed="rId4"/>
          <a:stretch>
            <a:fillRect/>
          </a:stretch>
        </p:blipFill>
        <p:spPr>
          <a:xfrm>
            <a:off x="6641682" y="1726024"/>
            <a:ext cx="5178337" cy="1143816"/>
          </a:xfrm>
          <a:prstGeom prst="rect">
            <a:avLst/>
          </a:prstGeom>
        </p:spPr>
      </p:pic>
      <p:pic>
        <p:nvPicPr>
          <p:cNvPr id="51" name="Imagen 50" descr="Captura de pantalla de un celular&#10;&#10;Descripción generada automáticamente">
            <a:extLst>
              <a:ext uri="{FF2B5EF4-FFF2-40B4-BE49-F238E27FC236}">
                <a16:creationId xmlns:a16="http://schemas.microsoft.com/office/drawing/2014/main" id="{64C98985-A739-566A-8066-DAA0528A5643}"/>
              </a:ext>
            </a:extLst>
          </p:cNvPr>
          <p:cNvPicPr>
            <a:picLocks noChangeAspect="1"/>
          </p:cNvPicPr>
          <p:nvPr/>
        </p:nvPicPr>
        <p:blipFill>
          <a:blip r:embed="rId5"/>
          <a:stretch>
            <a:fillRect/>
          </a:stretch>
        </p:blipFill>
        <p:spPr>
          <a:xfrm>
            <a:off x="6641681" y="593436"/>
            <a:ext cx="5178337" cy="1044055"/>
          </a:xfrm>
          <a:prstGeom prst="rect">
            <a:avLst/>
          </a:prstGeom>
        </p:spPr>
      </p:pic>
      <p:pic>
        <p:nvPicPr>
          <p:cNvPr id="55" name="Imagen 54" descr="Texto&#10;&#10;Descripción generada automáticamente">
            <a:extLst>
              <a:ext uri="{FF2B5EF4-FFF2-40B4-BE49-F238E27FC236}">
                <a16:creationId xmlns:a16="http://schemas.microsoft.com/office/drawing/2014/main" id="{E8EAFA4F-676E-F4DF-827B-27BA36463338}"/>
              </a:ext>
            </a:extLst>
          </p:cNvPr>
          <p:cNvPicPr>
            <a:picLocks noChangeAspect="1"/>
          </p:cNvPicPr>
          <p:nvPr/>
        </p:nvPicPr>
        <p:blipFill>
          <a:blip r:embed="rId6"/>
          <a:stretch>
            <a:fillRect/>
          </a:stretch>
        </p:blipFill>
        <p:spPr>
          <a:xfrm>
            <a:off x="6641682" y="4097976"/>
            <a:ext cx="5178337" cy="2595661"/>
          </a:xfrm>
          <a:prstGeom prst="rect">
            <a:avLst/>
          </a:prstGeom>
        </p:spPr>
      </p:pic>
      <p:sp>
        <p:nvSpPr>
          <p:cNvPr id="56" name="Rectángulo: esquinas redondeadas 55">
            <a:extLst>
              <a:ext uri="{FF2B5EF4-FFF2-40B4-BE49-F238E27FC236}">
                <a16:creationId xmlns:a16="http://schemas.microsoft.com/office/drawing/2014/main" id="{B5DBA499-6E6F-FE99-BAF9-FDE079BD3B8E}"/>
              </a:ext>
            </a:extLst>
          </p:cNvPr>
          <p:cNvSpPr/>
          <p:nvPr/>
        </p:nvSpPr>
        <p:spPr>
          <a:xfrm>
            <a:off x="720436" y="593436"/>
            <a:ext cx="5178337" cy="10440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7" name="CuadroTexto 56">
            <a:extLst>
              <a:ext uri="{FF2B5EF4-FFF2-40B4-BE49-F238E27FC236}">
                <a16:creationId xmlns:a16="http://schemas.microsoft.com/office/drawing/2014/main" id="{AC31FB33-7813-776E-37B5-2E8BA4BD7333}"/>
              </a:ext>
            </a:extLst>
          </p:cNvPr>
          <p:cNvSpPr txBox="1"/>
          <p:nvPr/>
        </p:nvSpPr>
        <p:spPr>
          <a:xfrm>
            <a:off x="874402" y="336716"/>
            <a:ext cx="5024369" cy="1231106"/>
          </a:xfrm>
          <a:prstGeom prst="rect">
            <a:avLst/>
          </a:prstGeom>
          <a:noFill/>
        </p:spPr>
        <p:txBody>
          <a:bodyPr wrap="square" rtlCol="0">
            <a:spAutoFit/>
          </a:bodyPr>
          <a:lstStyle/>
          <a:p>
            <a:endParaRPr lang="en-US" sz="2000" b="1" dirty="0">
              <a:latin typeface="Abadi" panose="020B0604020104020204" pitchFamily="34" charset="0"/>
            </a:endParaRPr>
          </a:p>
          <a:p>
            <a:pPr marL="342900" indent="-342900">
              <a:buFont typeface="+mj-lt"/>
              <a:buAutoNum type="arabicPeriod"/>
            </a:pPr>
            <a:r>
              <a:rPr lang="en-US" b="1" dirty="0" err="1">
                <a:solidFill>
                  <a:srgbClr val="F2F2F2"/>
                </a:solidFill>
                <a:latin typeface="Abadi" panose="020B0604020104020204" pitchFamily="34" charset="0"/>
              </a:rPr>
              <a:t>getBoosterVersion</a:t>
            </a:r>
            <a:r>
              <a:rPr lang="en-US" b="1" dirty="0">
                <a:solidFill>
                  <a:srgbClr val="F2F2F2"/>
                </a:solidFill>
                <a:latin typeface="Abadi" panose="020B0604020104020204" pitchFamily="34" charset="0"/>
              </a:rPr>
              <a:t>(data): </a:t>
            </a:r>
            <a:r>
              <a:rPr lang="en-US" dirty="0">
                <a:solidFill>
                  <a:srgbClr val="F2F2F2"/>
                </a:solidFill>
                <a:latin typeface="Abadi" panose="020B0604020104020204" pitchFamily="34" charset="0"/>
              </a:rPr>
              <a:t>Uses the </a:t>
            </a:r>
            <a:r>
              <a:rPr lang="en-US" b="1" dirty="0">
                <a:solidFill>
                  <a:srgbClr val="F2F2F2"/>
                </a:solidFill>
                <a:latin typeface="Abadi" panose="020B0604020104020204" pitchFamily="34" charset="0"/>
              </a:rPr>
              <a:t>rocket</a:t>
            </a:r>
            <a:r>
              <a:rPr lang="en-US" dirty="0">
                <a:solidFill>
                  <a:srgbClr val="F2F2F2"/>
                </a:solidFill>
                <a:latin typeface="Abadi" panose="020B0604020104020204" pitchFamily="34" charset="0"/>
              </a:rPr>
              <a:t> column to call the API and append the booster version to a list.</a:t>
            </a:r>
          </a:p>
        </p:txBody>
      </p:sp>
      <p:sp>
        <p:nvSpPr>
          <p:cNvPr id="58" name="Rectángulo: esquinas redondeadas 57">
            <a:extLst>
              <a:ext uri="{FF2B5EF4-FFF2-40B4-BE49-F238E27FC236}">
                <a16:creationId xmlns:a16="http://schemas.microsoft.com/office/drawing/2014/main" id="{63291600-E6AF-8CEB-97FD-F16DE057792D}"/>
              </a:ext>
            </a:extLst>
          </p:cNvPr>
          <p:cNvSpPr/>
          <p:nvPr/>
        </p:nvSpPr>
        <p:spPr>
          <a:xfrm>
            <a:off x="720434" y="1726024"/>
            <a:ext cx="5178337" cy="11438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9" name="CuadroTexto 58">
            <a:extLst>
              <a:ext uri="{FF2B5EF4-FFF2-40B4-BE49-F238E27FC236}">
                <a16:creationId xmlns:a16="http://schemas.microsoft.com/office/drawing/2014/main" id="{34FAA767-DECD-090E-14AB-66EAD82582CA}"/>
              </a:ext>
            </a:extLst>
          </p:cNvPr>
          <p:cNvSpPr txBox="1"/>
          <p:nvPr/>
        </p:nvSpPr>
        <p:spPr>
          <a:xfrm>
            <a:off x="868311" y="1776894"/>
            <a:ext cx="4970583" cy="1200329"/>
          </a:xfrm>
          <a:prstGeom prst="rect">
            <a:avLst/>
          </a:prstGeom>
          <a:noFill/>
        </p:spPr>
        <p:txBody>
          <a:bodyPr wrap="square" rtlCol="0">
            <a:spAutoFit/>
          </a:bodyPr>
          <a:lstStyle/>
          <a:p>
            <a:pPr marL="342900" indent="-342900">
              <a:buFont typeface="+mj-lt"/>
              <a:buAutoNum type="arabicPeriod" startAt="2"/>
            </a:pPr>
            <a:r>
              <a:rPr lang="en-US" b="1" dirty="0" err="1">
                <a:solidFill>
                  <a:srgbClr val="F2F2F2"/>
                </a:solidFill>
                <a:latin typeface="Abadi" panose="020B0604020104020204" pitchFamily="34" charset="0"/>
              </a:rPr>
              <a:t>getLaunchSite</a:t>
            </a:r>
            <a:r>
              <a:rPr lang="en-US" b="1" dirty="0">
                <a:solidFill>
                  <a:srgbClr val="F2F2F2"/>
                </a:solidFill>
                <a:latin typeface="Abadi" panose="020B0604020104020204" pitchFamily="34" charset="0"/>
              </a:rPr>
              <a:t>(data): </a:t>
            </a:r>
            <a:r>
              <a:rPr lang="en-US" dirty="0">
                <a:solidFill>
                  <a:srgbClr val="F2F2F2"/>
                </a:solidFill>
                <a:latin typeface="Abadi" panose="020B0604020104020204" pitchFamily="34" charset="0"/>
              </a:rPr>
              <a:t>Uses the </a:t>
            </a:r>
            <a:r>
              <a:rPr lang="en-US" b="1" dirty="0">
                <a:solidFill>
                  <a:srgbClr val="F2F2F2"/>
                </a:solidFill>
                <a:latin typeface="Abadi" panose="020B0604020104020204" pitchFamily="34" charset="0"/>
              </a:rPr>
              <a:t>launchpad </a:t>
            </a:r>
            <a:r>
              <a:rPr lang="en-US" dirty="0">
                <a:solidFill>
                  <a:srgbClr val="F2F2F2"/>
                </a:solidFill>
                <a:latin typeface="Abadi" panose="020B0604020104020204" pitchFamily="34" charset="0"/>
              </a:rPr>
              <a:t>column to call the API and append the launch site name, longitude, and latitude to lists.</a:t>
            </a:r>
          </a:p>
          <a:p>
            <a:endParaRPr lang="es-ES" dirty="0"/>
          </a:p>
        </p:txBody>
      </p:sp>
      <p:sp>
        <p:nvSpPr>
          <p:cNvPr id="60" name="Rectángulo: esquinas redondeadas 59">
            <a:extLst>
              <a:ext uri="{FF2B5EF4-FFF2-40B4-BE49-F238E27FC236}">
                <a16:creationId xmlns:a16="http://schemas.microsoft.com/office/drawing/2014/main" id="{DCAC67CB-8D84-D839-998C-363C96BAF46D}"/>
              </a:ext>
            </a:extLst>
          </p:cNvPr>
          <p:cNvSpPr/>
          <p:nvPr/>
        </p:nvSpPr>
        <p:spPr>
          <a:xfrm>
            <a:off x="720434" y="2941509"/>
            <a:ext cx="5178337" cy="10828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1" name="CuadroTexto 60">
            <a:extLst>
              <a:ext uri="{FF2B5EF4-FFF2-40B4-BE49-F238E27FC236}">
                <a16:creationId xmlns:a16="http://schemas.microsoft.com/office/drawing/2014/main" id="{585392E2-3F5E-077C-A015-07003E6F7A93}"/>
              </a:ext>
            </a:extLst>
          </p:cNvPr>
          <p:cNvSpPr txBox="1"/>
          <p:nvPr/>
        </p:nvSpPr>
        <p:spPr>
          <a:xfrm>
            <a:off x="874401" y="3005601"/>
            <a:ext cx="4970583" cy="923330"/>
          </a:xfrm>
          <a:prstGeom prst="rect">
            <a:avLst/>
          </a:prstGeom>
          <a:noFill/>
        </p:spPr>
        <p:txBody>
          <a:bodyPr wrap="square" rtlCol="0">
            <a:spAutoFit/>
          </a:bodyPr>
          <a:lstStyle/>
          <a:p>
            <a:pPr marL="342900" indent="-342900">
              <a:buFont typeface="+mj-lt"/>
              <a:buAutoNum type="arabicPeriod" startAt="3"/>
            </a:pPr>
            <a:r>
              <a:rPr lang="en-US" b="1" dirty="0" err="1">
                <a:solidFill>
                  <a:srgbClr val="F2F2F2"/>
                </a:solidFill>
                <a:latin typeface="Abadi" panose="020B0604020104020204" pitchFamily="34" charset="0"/>
              </a:rPr>
              <a:t>getPayloadData</a:t>
            </a:r>
            <a:r>
              <a:rPr lang="en-US" b="1" dirty="0">
                <a:solidFill>
                  <a:srgbClr val="F2F2F2"/>
                </a:solidFill>
                <a:latin typeface="Abadi" panose="020B0604020104020204" pitchFamily="34" charset="0"/>
              </a:rPr>
              <a:t>(data): </a:t>
            </a:r>
            <a:r>
              <a:rPr lang="en-US" dirty="0">
                <a:solidFill>
                  <a:srgbClr val="F2F2F2"/>
                </a:solidFill>
                <a:latin typeface="Abadi" panose="020B0604020104020204" pitchFamily="34" charset="0"/>
              </a:rPr>
              <a:t>Uses the </a:t>
            </a:r>
            <a:r>
              <a:rPr lang="en-US" b="1" dirty="0">
                <a:solidFill>
                  <a:srgbClr val="F2F2F2"/>
                </a:solidFill>
                <a:latin typeface="Abadi" panose="020B0604020104020204" pitchFamily="34" charset="0"/>
              </a:rPr>
              <a:t>payloads </a:t>
            </a:r>
            <a:r>
              <a:rPr lang="en-US" dirty="0">
                <a:solidFill>
                  <a:srgbClr val="F2F2F2"/>
                </a:solidFill>
                <a:latin typeface="Abadi" panose="020B0604020104020204" pitchFamily="34" charset="0"/>
              </a:rPr>
              <a:t>column to call the API and append the payload mass and orbit to lists.</a:t>
            </a:r>
          </a:p>
        </p:txBody>
      </p:sp>
      <p:sp>
        <p:nvSpPr>
          <p:cNvPr id="62" name="Rectángulo: esquinas redondeadas 61">
            <a:extLst>
              <a:ext uri="{FF2B5EF4-FFF2-40B4-BE49-F238E27FC236}">
                <a16:creationId xmlns:a16="http://schemas.microsoft.com/office/drawing/2014/main" id="{88F587E7-9BB0-0628-55CE-9982BFE72561}"/>
              </a:ext>
            </a:extLst>
          </p:cNvPr>
          <p:cNvSpPr/>
          <p:nvPr/>
        </p:nvSpPr>
        <p:spPr>
          <a:xfrm>
            <a:off x="708597" y="4180710"/>
            <a:ext cx="5178337" cy="11438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CuadroTexto 62">
            <a:extLst>
              <a:ext uri="{FF2B5EF4-FFF2-40B4-BE49-F238E27FC236}">
                <a16:creationId xmlns:a16="http://schemas.microsoft.com/office/drawing/2014/main" id="{ACFBC0A5-B01E-19F2-0C29-B3CA597AD593}"/>
              </a:ext>
            </a:extLst>
          </p:cNvPr>
          <p:cNvSpPr txBox="1"/>
          <p:nvPr/>
        </p:nvSpPr>
        <p:spPr>
          <a:xfrm>
            <a:off x="874402" y="4316471"/>
            <a:ext cx="4812295" cy="923330"/>
          </a:xfrm>
          <a:prstGeom prst="rect">
            <a:avLst/>
          </a:prstGeom>
          <a:noFill/>
        </p:spPr>
        <p:txBody>
          <a:bodyPr wrap="square" rtlCol="0">
            <a:spAutoFit/>
          </a:bodyPr>
          <a:lstStyle/>
          <a:p>
            <a:pPr marL="342900" indent="-342900">
              <a:buFont typeface="+mj-lt"/>
              <a:buAutoNum type="arabicPeriod" startAt="4"/>
            </a:pPr>
            <a:r>
              <a:rPr lang="en-US" b="1" dirty="0" err="1">
                <a:solidFill>
                  <a:srgbClr val="F2F2F2"/>
                </a:solidFill>
                <a:latin typeface="Abadi" panose="020B0604020104020204" pitchFamily="34" charset="0"/>
              </a:rPr>
              <a:t>getCoreData</a:t>
            </a:r>
            <a:r>
              <a:rPr lang="en-US" b="1" dirty="0">
                <a:solidFill>
                  <a:srgbClr val="F2F2F2"/>
                </a:solidFill>
                <a:latin typeface="Abadi" panose="020B0604020104020204" pitchFamily="34" charset="0"/>
              </a:rPr>
              <a:t>(data): </a:t>
            </a:r>
            <a:r>
              <a:rPr lang="en-US" dirty="0">
                <a:solidFill>
                  <a:srgbClr val="F2F2F2"/>
                </a:solidFill>
                <a:latin typeface="Abadi" panose="020B0604020104020204" pitchFamily="34" charset="0"/>
              </a:rPr>
              <a:t>Uses the </a:t>
            </a:r>
            <a:r>
              <a:rPr lang="en-US" b="1" dirty="0">
                <a:solidFill>
                  <a:srgbClr val="F2F2F2"/>
                </a:solidFill>
                <a:latin typeface="Abadi" panose="020B0604020104020204" pitchFamily="34" charset="0"/>
              </a:rPr>
              <a:t>cores </a:t>
            </a:r>
            <a:r>
              <a:rPr lang="en-US" dirty="0">
                <a:solidFill>
                  <a:srgbClr val="F2F2F2"/>
                </a:solidFill>
                <a:latin typeface="Abadi" panose="020B0604020104020204" pitchFamily="34" charset="0"/>
              </a:rPr>
              <a:t>column to call the API and append various core-related data to lists.</a:t>
            </a:r>
          </a:p>
        </p:txBody>
      </p:sp>
      <p:pic>
        <p:nvPicPr>
          <p:cNvPr id="65" name="Gráfico 64" descr="Insignia 1 con relleno sólido">
            <a:extLst>
              <a:ext uri="{FF2B5EF4-FFF2-40B4-BE49-F238E27FC236}">
                <a16:creationId xmlns:a16="http://schemas.microsoft.com/office/drawing/2014/main" id="{BEE111CC-C4DA-AF72-3AB4-8D29BEDE47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160" y="723955"/>
            <a:ext cx="806133" cy="806133"/>
          </a:xfrm>
          <a:prstGeom prst="rect">
            <a:avLst/>
          </a:prstGeom>
        </p:spPr>
      </p:pic>
      <p:pic>
        <p:nvPicPr>
          <p:cNvPr id="67" name="Gráfico 66" descr="Insignia 4 con relleno sólido">
            <a:extLst>
              <a:ext uri="{FF2B5EF4-FFF2-40B4-BE49-F238E27FC236}">
                <a16:creationId xmlns:a16="http://schemas.microsoft.com/office/drawing/2014/main" id="{0841F5B8-CD3E-228E-BE63-25AD87541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0772" y="4340056"/>
            <a:ext cx="825123" cy="825123"/>
          </a:xfrm>
          <a:prstGeom prst="rect">
            <a:avLst/>
          </a:prstGeom>
        </p:spPr>
      </p:pic>
      <p:pic>
        <p:nvPicPr>
          <p:cNvPr id="69" name="Gráfico 68" descr="Insignia con relleno sólido">
            <a:extLst>
              <a:ext uri="{FF2B5EF4-FFF2-40B4-BE49-F238E27FC236}">
                <a16:creationId xmlns:a16="http://schemas.microsoft.com/office/drawing/2014/main" id="{9FD3DDFF-1543-1431-3A78-064879A00E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1180" y="1926558"/>
            <a:ext cx="778092" cy="778092"/>
          </a:xfrm>
          <a:prstGeom prst="rect">
            <a:avLst/>
          </a:prstGeom>
        </p:spPr>
      </p:pic>
      <p:pic>
        <p:nvPicPr>
          <p:cNvPr id="71" name="Gráfico 70" descr="Insignia 3 con relleno sólido">
            <a:extLst>
              <a:ext uri="{FF2B5EF4-FFF2-40B4-BE49-F238E27FC236}">
                <a16:creationId xmlns:a16="http://schemas.microsoft.com/office/drawing/2014/main" id="{F536856E-20C3-3640-F538-5B91191C4F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57529" y="3079404"/>
            <a:ext cx="798366" cy="798366"/>
          </a:xfrm>
          <a:prstGeom prst="rect">
            <a:avLst/>
          </a:prstGeom>
        </p:spPr>
      </p:pic>
      <p:sp>
        <p:nvSpPr>
          <p:cNvPr id="72" name="Flecha: cheurón 71">
            <a:extLst>
              <a:ext uri="{FF2B5EF4-FFF2-40B4-BE49-F238E27FC236}">
                <a16:creationId xmlns:a16="http://schemas.microsoft.com/office/drawing/2014/main" id="{FC16875E-390A-6A97-E8AB-B1779D041C16}"/>
              </a:ext>
            </a:extLst>
          </p:cNvPr>
          <p:cNvSpPr/>
          <p:nvPr/>
        </p:nvSpPr>
        <p:spPr>
          <a:xfrm rot="5400000">
            <a:off x="2709087" y="5457496"/>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6" name="CuadroTexto 75">
            <a:extLst>
              <a:ext uri="{FF2B5EF4-FFF2-40B4-BE49-F238E27FC236}">
                <a16:creationId xmlns:a16="http://schemas.microsoft.com/office/drawing/2014/main" id="{B4355545-C5D7-EAB9-C1BF-14B74CC7757E}"/>
              </a:ext>
            </a:extLst>
          </p:cNvPr>
          <p:cNvSpPr txBox="1"/>
          <p:nvPr/>
        </p:nvSpPr>
        <p:spPr>
          <a:xfrm>
            <a:off x="708596" y="-49486"/>
            <a:ext cx="3406203"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328866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E0FCD6F-48A8-F077-3D0B-17B926C39619}"/>
            </a:ext>
          </a:extLst>
        </p:cNvPr>
        <p:cNvGrpSpPr/>
        <p:nvPr/>
      </p:nvGrpSpPr>
      <p:grpSpPr>
        <a:xfrm>
          <a:off x="0" y="0"/>
          <a:ext cx="0" cy="0"/>
          <a:chOff x="0" y="0"/>
          <a:chExt cx="0" cy="0"/>
        </a:xfrm>
      </p:grpSpPr>
      <p:sp>
        <p:nvSpPr>
          <p:cNvPr id="42" name="CuadroTexto 41">
            <a:extLst>
              <a:ext uri="{FF2B5EF4-FFF2-40B4-BE49-F238E27FC236}">
                <a16:creationId xmlns:a16="http://schemas.microsoft.com/office/drawing/2014/main" id="{DCFE54AC-9A5E-32C5-62E3-467D94D661D3}"/>
              </a:ext>
            </a:extLst>
          </p:cNvPr>
          <p:cNvSpPr txBox="1"/>
          <p:nvPr/>
        </p:nvSpPr>
        <p:spPr>
          <a:xfrm rot="16200000">
            <a:off x="-1343449" y="2601327"/>
            <a:ext cx="4528971" cy="1631216"/>
          </a:xfrm>
          <a:prstGeom prst="rect">
            <a:avLst/>
          </a:prstGeom>
          <a:noFill/>
        </p:spPr>
        <p:txBody>
          <a:bodyPr wrap="square" rtlCol="0">
            <a:spAutoFit/>
          </a:bodyPr>
          <a:lstStyle/>
          <a:p>
            <a:pPr algn="ctr"/>
            <a:r>
              <a:rPr lang="en-US" sz="3200" b="1" dirty="0">
                <a:solidFill>
                  <a:schemeClr val="tx2"/>
                </a:solidFill>
                <a:latin typeface="Abadi" panose="020B0604020104020204" pitchFamily="34" charset="0"/>
              </a:rPr>
              <a:t>Request and Parse SpaceX Launch Data</a:t>
            </a:r>
          </a:p>
          <a:p>
            <a:endParaRPr lang="en-US" sz="3600" b="1" dirty="0">
              <a:latin typeface="Abadi" panose="020B0604020104020204" pitchFamily="34" charset="0"/>
            </a:endParaRPr>
          </a:p>
        </p:txBody>
      </p:sp>
      <p:sp>
        <p:nvSpPr>
          <p:cNvPr id="56" name="Rectángulo: esquinas redondeadas 55">
            <a:extLst>
              <a:ext uri="{FF2B5EF4-FFF2-40B4-BE49-F238E27FC236}">
                <a16:creationId xmlns:a16="http://schemas.microsoft.com/office/drawing/2014/main" id="{56FE8187-E2F5-7B53-CB14-EE3FC8742288}"/>
              </a:ext>
            </a:extLst>
          </p:cNvPr>
          <p:cNvSpPr/>
          <p:nvPr/>
        </p:nvSpPr>
        <p:spPr>
          <a:xfrm>
            <a:off x="1423119" y="202025"/>
            <a:ext cx="4511750" cy="4644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7" name="CuadroTexto 56">
            <a:extLst>
              <a:ext uri="{FF2B5EF4-FFF2-40B4-BE49-F238E27FC236}">
                <a16:creationId xmlns:a16="http://schemas.microsoft.com/office/drawing/2014/main" id="{849D683E-1EEA-A428-45C7-7DCAB4E60247}"/>
              </a:ext>
            </a:extLst>
          </p:cNvPr>
          <p:cNvSpPr txBox="1"/>
          <p:nvPr/>
        </p:nvSpPr>
        <p:spPr>
          <a:xfrm>
            <a:off x="1482575" y="216878"/>
            <a:ext cx="4594305" cy="646331"/>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Define the SpaceX API URL for past launches.</a:t>
            </a:r>
          </a:p>
          <a:p>
            <a:endParaRPr lang="en-US" sz="2000" b="1" dirty="0">
              <a:latin typeface="Abadi" panose="020B0604020104020204" pitchFamily="34" charset="0"/>
            </a:endParaRPr>
          </a:p>
        </p:txBody>
      </p:sp>
      <p:sp>
        <p:nvSpPr>
          <p:cNvPr id="58" name="Rectángulo: esquinas redondeadas 57">
            <a:extLst>
              <a:ext uri="{FF2B5EF4-FFF2-40B4-BE49-F238E27FC236}">
                <a16:creationId xmlns:a16="http://schemas.microsoft.com/office/drawing/2014/main" id="{2C313D1B-A592-1269-2C86-ECA258F326FA}"/>
              </a:ext>
            </a:extLst>
          </p:cNvPr>
          <p:cNvSpPr/>
          <p:nvPr/>
        </p:nvSpPr>
        <p:spPr>
          <a:xfrm>
            <a:off x="1415033" y="774159"/>
            <a:ext cx="4511749" cy="4770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9" name="CuadroTexto 58">
            <a:extLst>
              <a:ext uri="{FF2B5EF4-FFF2-40B4-BE49-F238E27FC236}">
                <a16:creationId xmlns:a16="http://schemas.microsoft.com/office/drawing/2014/main" id="{38E654C7-FC1F-1B8D-8EC1-6F715EF8930D}"/>
              </a:ext>
            </a:extLst>
          </p:cNvPr>
          <p:cNvSpPr txBox="1"/>
          <p:nvPr/>
        </p:nvSpPr>
        <p:spPr>
          <a:xfrm>
            <a:off x="1491038" y="814606"/>
            <a:ext cx="4413538" cy="646331"/>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Make a GET request to the SpaceX API</a:t>
            </a:r>
            <a:r>
              <a:rPr lang="en-US" dirty="0">
                <a:solidFill>
                  <a:srgbClr val="F2F2F2"/>
                </a:solidFill>
                <a:latin typeface="Abadi" panose="020B0604020104020204" pitchFamily="34" charset="0"/>
              </a:rPr>
              <a:t>.</a:t>
            </a:r>
          </a:p>
          <a:p>
            <a:endParaRPr lang="es-ES" dirty="0"/>
          </a:p>
        </p:txBody>
      </p:sp>
      <p:sp>
        <p:nvSpPr>
          <p:cNvPr id="60" name="Rectángulo: esquinas redondeadas 59">
            <a:extLst>
              <a:ext uri="{FF2B5EF4-FFF2-40B4-BE49-F238E27FC236}">
                <a16:creationId xmlns:a16="http://schemas.microsoft.com/office/drawing/2014/main" id="{62C335A7-7B26-EDEA-3F9B-C19CB537FF8F}"/>
              </a:ext>
            </a:extLst>
          </p:cNvPr>
          <p:cNvSpPr/>
          <p:nvPr/>
        </p:nvSpPr>
        <p:spPr>
          <a:xfrm>
            <a:off x="1423119" y="1334406"/>
            <a:ext cx="4503663" cy="4607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1" name="CuadroTexto 60">
            <a:extLst>
              <a:ext uri="{FF2B5EF4-FFF2-40B4-BE49-F238E27FC236}">
                <a16:creationId xmlns:a16="http://schemas.microsoft.com/office/drawing/2014/main" id="{422F6EBC-E7A3-BE06-F2B8-4072ED360899}"/>
              </a:ext>
            </a:extLst>
          </p:cNvPr>
          <p:cNvSpPr txBox="1"/>
          <p:nvPr/>
        </p:nvSpPr>
        <p:spPr>
          <a:xfrm>
            <a:off x="1423119" y="1368467"/>
            <a:ext cx="4481457" cy="615553"/>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Check the content of the response.</a:t>
            </a:r>
          </a:p>
          <a:p>
            <a:endParaRPr lang="en-US" dirty="0">
              <a:latin typeface="Abadi" panose="020B0604020104020204" pitchFamily="34" charset="0"/>
            </a:endParaRPr>
          </a:p>
        </p:txBody>
      </p:sp>
      <p:sp>
        <p:nvSpPr>
          <p:cNvPr id="62" name="Rectángulo: esquinas redondeadas 61">
            <a:extLst>
              <a:ext uri="{FF2B5EF4-FFF2-40B4-BE49-F238E27FC236}">
                <a16:creationId xmlns:a16="http://schemas.microsoft.com/office/drawing/2014/main" id="{A2AE5B6A-D5D0-E48D-F27A-8ED719676F66}"/>
              </a:ext>
            </a:extLst>
          </p:cNvPr>
          <p:cNvSpPr/>
          <p:nvPr/>
        </p:nvSpPr>
        <p:spPr>
          <a:xfrm>
            <a:off x="1399706" y="1858864"/>
            <a:ext cx="4527076" cy="508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CuadroTexto 62">
            <a:extLst>
              <a:ext uri="{FF2B5EF4-FFF2-40B4-BE49-F238E27FC236}">
                <a16:creationId xmlns:a16="http://schemas.microsoft.com/office/drawing/2014/main" id="{0ACA69F8-9D32-F0F7-8DF0-EEBF7DF79C21}"/>
              </a:ext>
            </a:extLst>
          </p:cNvPr>
          <p:cNvSpPr txBox="1"/>
          <p:nvPr/>
        </p:nvSpPr>
        <p:spPr>
          <a:xfrm>
            <a:off x="1461407" y="1935418"/>
            <a:ext cx="4473461" cy="615553"/>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Use a static JSON URL for consistent results.</a:t>
            </a:r>
          </a:p>
          <a:p>
            <a:endParaRPr lang="en-US" dirty="0">
              <a:latin typeface="Abadi" panose="020B0604020104020204" pitchFamily="34" charset="0"/>
            </a:endParaRPr>
          </a:p>
        </p:txBody>
      </p:sp>
      <p:sp>
        <p:nvSpPr>
          <p:cNvPr id="4" name="Rectángulo: esquinas redondeadas 3">
            <a:extLst>
              <a:ext uri="{FF2B5EF4-FFF2-40B4-BE49-F238E27FC236}">
                <a16:creationId xmlns:a16="http://schemas.microsoft.com/office/drawing/2014/main" id="{6A04DF1F-F465-8A6A-D1E6-8BB38BFC0652}"/>
              </a:ext>
            </a:extLst>
          </p:cNvPr>
          <p:cNvSpPr/>
          <p:nvPr/>
        </p:nvSpPr>
        <p:spPr>
          <a:xfrm>
            <a:off x="1415033" y="2461350"/>
            <a:ext cx="4493589" cy="6113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a:extLst>
              <a:ext uri="{FF2B5EF4-FFF2-40B4-BE49-F238E27FC236}">
                <a16:creationId xmlns:a16="http://schemas.microsoft.com/office/drawing/2014/main" id="{46C730A0-0F4B-55CD-6449-BD8FB9D54D88}"/>
              </a:ext>
            </a:extLst>
          </p:cNvPr>
          <p:cNvPicPr>
            <a:picLocks noChangeAspect="1"/>
          </p:cNvPicPr>
          <p:nvPr/>
        </p:nvPicPr>
        <p:blipFill>
          <a:blip r:embed="rId3"/>
          <a:stretch>
            <a:fillRect/>
          </a:stretch>
        </p:blipFill>
        <p:spPr>
          <a:xfrm>
            <a:off x="6477534" y="211376"/>
            <a:ext cx="5558926" cy="468345"/>
          </a:xfrm>
          <a:prstGeom prst="rect">
            <a:avLst/>
          </a:prstGeom>
        </p:spPr>
      </p:pic>
      <p:pic>
        <p:nvPicPr>
          <p:cNvPr id="9" name="Imagen 8">
            <a:extLst>
              <a:ext uri="{FF2B5EF4-FFF2-40B4-BE49-F238E27FC236}">
                <a16:creationId xmlns:a16="http://schemas.microsoft.com/office/drawing/2014/main" id="{D4C28E4F-AEA1-95A8-81F4-726F2BB9DD06}"/>
              </a:ext>
            </a:extLst>
          </p:cNvPr>
          <p:cNvPicPr>
            <a:picLocks noChangeAspect="1"/>
          </p:cNvPicPr>
          <p:nvPr/>
        </p:nvPicPr>
        <p:blipFill>
          <a:blip r:embed="rId4"/>
          <a:stretch>
            <a:fillRect/>
          </a:stretch>
        </p:blipFill>
        <p:spPr>
          <a:xfrm>
            <a:off x="6477533" y="749984"/>
            <a:ext cx="5578616" cy="477054"/>
          </a:xfrm>
          <a:prstGeom prst="rect">
            <a:avLst/>
          </a:prstGeom>
        </p:spPr>
      </p:pic>
      <p:pic>
        <p:nvPicPr>
          <p:cNvPr id="11" name="Imagen 10">
            <a:extLst>
              <a:ext uri="{FF2B5EF4-FFF2-40B4-BE49-F238E27FC236}">
                <a16:creationId xmlns:a16="http://schemas.microsoft.com/office/drawing/2014/main" id="{445A0167-CF48-EBBD-654F-301B7BA4C540}"/>
              </a:ext>
            </a:extLst>
          </p:cNvPr>
          <p:cNvPicPr>
            <a:picLocks noChangeAspect="1"/>
          </p:cNvPicPr>
          <p:nvPr/>
        </p:nvPicPr>
        <p:blipFill>
          <a:blip r:embed="rId5"/>
          <a:stretch>
            <a:fillRect/>
          </a:stretch>
        </p:blipFill>
        <p:spPr>
          <a:xfrm>
            <a:off x="6477533" y="1315402"/>
            <a:ext cx="5558926" cy="437897"/>
          </a:xfrm>
          <a:prstGeom prst="rect">
            <a:avLst/>
          </a:prstGeom>
        </p:spPr>
      </p:pic>
      <p:pic>
        <p:nvPicPr>
          <p:cNvPr id="13" name="Imagen 12">
            <a:extLst>
              <a:ext uri="{FF2B5EF4-FFF2-40B4-BE49-F238E27FC236}">
                <a16:creationId xmlns:a16="http://schemas.microsoft.com/office/drawing/2014/main" id="{787FB463-D72A-3B31-43E7-E48D8864D4C8}"/>
              </a:ext>
            </a:extLst>
          </p:cNvPr>
          <p:cNvPicPr>
            <a:picLocks noChangeAspect="1"/>
          </p:cNvPicPr>
          <p:nvPr/>
        </p:nvPicPr>
        <p:blipFill>
          <a:blip r:embed="rId6"/>
          <a:stretch>
            <a:fillRect/>
          </a:stretch>
        </p:blipFill>
        <p:spPr>
          <a:xfrm>
            <a:off x="6477533" y="1842287"/>
            <a:ext cx="5558926" cy="508659"/>
          </a:xfrm>
          <a:prstGeom prst="rect">
            <a:avLst/>
          </a:prstGeom>
        </p:spPr>
      </p:pic>
      <p:sp>
        <p:nvSpPr>
          <p:cNvPr id="14" name="Rectángulo: esquinas redondeadas 13">
            <a:extLst>
              <a:ext uri="{FF2B5EF4-FFF2-40B4-BE49-F238E27FC236}">
                <a16:creationId xmlns:a16="http://schemas.microsoft.com/office/drawing/2014/main" id="{A474CF83-FD45-23F7-284B-11841E3D9348}"/>
              </a:ext>
            </a:extLst>
          </p:cNvPr>
          <p:cNvSpPr/>
          <p:nvPr/>
        </p:nvSpPr>
        <p:spPr>
          <a:xfrm>
            <a:off x="1419075" y="3182554"/>
            <a:ext cx="4493589" cy="6113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3BEA963F-D024-9E56-76AA-4D5B72C84FF0}"/>
              </a:ext>
            </a:extLst>
          </p:cNvPr>
          <p:cNvSpPr txBox="1"/>
          <p:nvPr/>
        </p:nvSpPr>
        <p:spPr>
          <a:xfrm>
            <a:off x="1390267" y="2461393"/>
            <a:ext cx="4514309" cy="584775"/>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Verify the request was successful with a 200-status response code.</a:t>
            </a:r>
          </a:p>
        </p:txBody>
      </p:sp>
      <p:sp>
        <p:nvSpPr>
          <p:cNvPr id="18" name="CuadroTexto 17">
            <a:extLst>
              <a:ext uri="{FF2B5EF4-FFF2-40B4-BE49-F238E27FC236}">
                <a16:creationId xmlns:a16="http://schemas.microsoft.com/office/drawing/2014/main" id="{2DBC4850-1236-79FD-257B-29FC75B4F167}"/>
              </a:ext>
            </a:extLst>
          </p:cNvPr>
          <p:cNvSpPr txBox="1"/>
          <p:nvPr/>
        </p:nvSpPr>
        <p:spPr>
          <a:xfrm>
            <a:off x="1423119" y="3220218"/>
            <a:ext cx="4485503" cy="584775"/>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Convert the JSON response into a pandas </a:t>
            </a:r>
            <a:r>
              <a:rPr lang="en-US" sz="1600" dirty="0" err="1">
                <a:solidFill>
                  <a:srgbClr val="F2F2F2"/>
                </a:solidFill>
                <a:latin typeface="Abadi" panose="020B0604020104020204" pitchFamily="34" charset="0"/>
              </a:rPr>
              <a:t>dataframe</a:t>
            </a:r>
            <a:r>
              <a:rPr lang="en-US" sz="1600" dirty="0">
                <a:solidFill>
                  <a:srgbClr val="F2F2F2"/>
                </a:solidFill>
                <a:latin typeface="Abadi" panose="020B0604020104020204" pitchFamily="34" charset="0"/>
              </a:rPr>
              <a:t>.</a:t>
            </a:r>
          </a:p>
        </p:txBody>
      </p:sp>
      <p:pic>
        <p:nvPicPr>
          <p:cNvPr id="44" name="Imagen 43">
            <a:extLst>
              <a:ext uri="{FF2B5EF4-FFF2-40B4-BE49-F238E27FC236}">
                <a16:creationId xmlns:a16="http://schemas.microsoft.com/office/drawing/2014/main" id="{D1ADB0BF-CFA4-8D71-174F-A76E79EB8549}"/>
              </a:ext>
            </a:extLst>
          </p:cNvPr>
          <p:cNvPicPr>
            <a:picLocks noChangeAspect="1"/>
          </p:cNvPicPr>
          <p:nvPr/>
        </p:nvPicPr>
        <p:blipFill>
          <a:blip r:embed="rId7"/>
          <a:stretch>
            <a:fillRect/>
          </a:stretch>
        </p:blipFill>
        <p:spPr>
          <a:xfrm>
            <a:off x="6477533" y="2469536"/>
            <a:ext cx="5558926" cy="627707"/>
          </a:xfrm>
          <a:prstGeom prst="rect">
            <a:avLst/>
          </a:prstGeom>
        </p:spPr>
      </p:pic>
      <p:pic>
        <p:nvPicPr>
          <p:cNvPr id="46" name="Imagen 45">
            <a:extLst>
              <a:ext uri="{FF2B5EF4-FFF2-40B4-BE49-F238E27FC236}">
                <a16:creationId xmlns:a16="http://schemas.microsoft.com/office/drawing/2014/main" id="{E7B2E47D-4779-1387-011E-CAF87E18D581}"/>
              </a:ext>
            </a:extLst>
          </p:cNvPr>
          <p:cNvPicPr>
            <a:picLocks noChangeAspect="1"/>
          </p:cNvPicPr>
          <p:nvPr/>
        </p:nvPicPr>
        <p:blipFill>
          <a:blip r:embed="rId8"/>
          <a:stretch>
            <a:fillRect/>
          </a:stretch>
        </p:blipFill>
        <p:spPr>
          <a:xfrm>
            <a:off x="6477533" y="3196714"/>
            <a:ext cx="5558925" cy="636904"/>
          </a:xfrm>
          <a:prstGeom prst="rect">
            <a:avLst/>
          </a:prstGeom>
        </p:spPr>
      </p:pic>
      <p:sp>
        <p:nvSpPr>
          <p:cNvPr id="48" name="Rectángulo: esquinas redondeadas 47">
            <a:extLst>
              <a:ext uri="{FF2B5EF4-FFF2-40B4-BE49-F238E27FC236}">
                <a16:creationId xmlns:a16="http://schemas.microsoft.com/office/drawing/2014/main" id="{C6226A20-BD25-DD24-59E4-5B0548A4FD65}"/>
              </a:ext>
            </a:extLst>
          </p:cNvPr>
          <p:cNvSpPr/>
          <p:nvPr/>
        </p:nvSpPr>
        <p:spPr>
          <a:xfrm>
            <a:off x="1417036" y="3925939"/>
            <a:ext cx="4495628" cy="6059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CuadroTexto 49">
            <a:extLst>
              <a:ext uri="{FF2B5EF4-FFF2-40B4-BE49-F238E27FC236}">
                <a16:creationId xmlns:a16="http://schemas.microsoft.com/office/drawing/2014/main" id="{B87B9642-53A3-3CE9-EE50-EE07C54AECCA}"/>
              </a:ext>
            </a:extLst>
          </p:cNvPr>
          <p:cNvSpPr txBox="1"/>
          <p:nvPr/>
        </p:nvSpPr>
        <p:spPr>
          <a:xfrm>
            <a:off x="1423119" y="3976872"/>
            <a:ext cx="4485503" cy="646331"/>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Print the first 5 rows of the </a:t>
            </a:r>
            <a:r>
              <a:rPr lang="en-US" sz="1600" dirty="0" err="1">
                <a:solidFill>
                  <a:srgbClr val="F2F2F2"/>
                </a:solidFill>
                <a:latin typeface="Abadi" panose="020B0604020104020204" pitchFamily="34" charset="0"/>
              </a:rPr>
              <a:t>dataframe</a:t>
            </a:r>
            <a:r>
              <a:rPr lang="en-US" dirty="0">
                <a:solidFill>
                  <a:srgbClr val="F2F2F2"/>
                </a:solidFill>
              </a:rPr>
              <a:t>.</a:t>
            </a:r>
          </a:p>
          <a:p>
            <a:endParaRPr lang="es-ES" dirty="0"/>
          </a:p>
        </p:txBody>
      </p:sp>
      <p:pic>
        <p:nvPicPr>
          <p:cNvPr id="53" name="Imagen 52">
            <a:extLst>
              <a:ext uri="{FF2B5EF4-FFF2-40B4-BE49-F238E27FC236}">
                <a16:creationId xmlns:a16="http://schemas.microsoft.com/office/drawing/2014/main" id="{B09A525E-4EF3-D0F4-E2EA-1B9025EA4889}"/>
              </a:ext>
            </a:extLst>
          </p:cNvPr>
          <p:cNvPicPr>
            <a:picLocks noChangeAspect="1"/>
          </p:cNvPicPr>
          <p:nvPr/>
        </p:nvPicPr>
        <p:blipFill>
          <a:blip r:embed="rId9"/>
          <a:stretch>
            <a:fillRect/>
          </a:stretch>
        </p:blipFill>
        <p:spPr>
          <a:xfrm>
            <a:off x="6477532" y="3925939"/>
            <a:ext cx="5558925" cy="605947"/>
          </a:xfrm>
          <a:prstGeom prst="rect">
            <a:avLst/>
          </a:prstGeom>
        </p:spPr>
      </p:pic>
      <p:pic>
        <p:nvPicPr>
          <p:cNvPr id="64" name="Imagen 63" descr="Texto&#10;&#10;Descripción generada automáticamente">
            <a:extLst>
              <a:ext uri="{FF2B5EF4-FFF2-40B4-BE49-F238E27FC236}">
                <a16:creationId xmlns:a16="http://schemas.microsoft.com/office/drawing/2014/main" id="{A6010216-2393-5759-82AC-571D3D1B054D}"/>
              </a:ext>
            </a:extLst>
          </p:cNvPr>
          <p:cNvPicPr>
            <a:picLocks noChangeAspect="1"/>
          </p:cNvPicPr>
          <p:nvPr/>
        </p:nvPicPr>
        <p:blipFill>
          <a:blip r:embed="rId10"/>
          <a:stretch>
            <a:fillRect/>
          </a:stretch>
        </p:blipFill>
        <p:spPr>
          <a:xfrm>
            <a:off x="6477533" y="4648722"/>
            <a:ext cx="5558923" cy="2109654"/>
          </a:xfrm>
          <a:prstGeom prst="rect">
            <a:avLst/>
          </a:prstGeom>
        </p:spPr>
      </p:pic>
      <p:sp>
        <p:nvSpPr>
          <p:cNvPr id="66" name="Rectángulo: esquinas redondeadas 65">
            <a:extLst>
              <a:ext uri="{FF2B5EF4-FFF2-40B4-BE49-F238E27FC236}">
                <a16:creationId xmlns:a16="http://schemas.microsoft.com/office/drawing/2014/main" id="{A63D3404-E052-9D9F-A290-03D24F8CCC93}"/>
              </a:ext>
            </a:extLst>
          </p:cNvPr>
          <p:cNvSpPr/>
          <p:nvPr/>
        </p:nvSpPr>
        <p:spPr>
          <a:xfrm>
            <a:off x="1415032" y="4645917"/>
            <a:ext cx="4489544" cy="7783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CuadroTexto 67">
            <a:extLst>
              <a:ext uri="{FF2B5EF4-FFF2-40B4-BE49-F238E27FC236}">
                <a16:creationId xmlns:a16="http://schemas.microsoft.com/office/drawing/2014/main" id="{A9271093-571C-BA6A-A80B-A7C9891307A0}"/>
              </a:ext>
            </a:extLst>
          </p:cNvPr>
          <p:cNvSpPr txBox="1"/>
          <p:nvPr/>
        </p:nvSpPr>
        <p:spPr>
          <a:xfrm>
            <a:off x="1441279" y="4747344"/>
            <a:ext cx="4485503" cy="584775"/>
          </a:xfrm>
          <a:prstGeom prst="rect">
            <a:avLst/>
          </a:prstGeom>
          <a:noFill/>
        </p:spPr>
        <p:txBody>
          <a:bodyPr wrap="square" rtlCol="0">
            <a:spAutoFit/>
          </a:bodyPr>
          <a:lstStyle/>
          <a:p>
            <a:pPr algn="ctr"/>
            <a:r>
              <a:rPr lang="en-US" sz="1600" dirty="0">
                <a:solidFill>
                  <a:srgbClr val="F2F2F2"/>
                </a:solidFill>
                <a:latin typeface="Abadi" panose="020B0604020104020204" pitchFamily="34" charset="0"/>
              </a:rPr>
              <a:t>Convert </a:t>
            </a:r>
            <a:r>
              <a:rPr lang="en-US" sz="1600" b="1" dirty="0" err="1">
                <a:solidFill>
                  <a:srgbClr val="F2F2F2"/>
                </a:solidFill>
                <a:latin typeface="Abadi" panose="020B0604020104020204" pitchFamily="34" charset="0"/>
              </a:rPr>
              <a:t>date_utc</a:t>
            </a:r>
            <a:r>
              <a:rPr lang="en-US" sz="1600" dirty="0">
                <a:solidFill>
                  <a:srgbClr val="F2F2F2"/>
                </a:solidFill>
                <a:latin typeface="Abadi" panose="020B0604020104020204" pitchFamily="34" charset="0"/>
              </a:rPr>
              <a:t> to a datetime datatype and extract the date.</a:t>
            </a:r>
          </a:p>
        </p:txBody>
      </p:sp>
      <p:pic>
        <p:nvPicPr>
          <p:cNvPr id="76" name="Gráfico 75" descr="Insignia 8 con relleno sólido">
            <a:extLst>
              <a:ext uri="{FF2B5EF4-FFF2-40B4-BE49-F238E27FC236}">
                <a16:creationId xmlns:a16="http://schemas.microsoft.com/office/drawing/2014/main" id="{3D393E9A-44E9-BC67-17EE-0E72BED471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6491" y="4748931"/>
            <a:ext cx="625074" cy="625074"/>
          </a:xfrm>
          <a:prstGeom prst="rect">
            <a:avLst/>
          </a:prstGeom>
        </p:spPr>
      </p:pic>
      <p:pic>
        <p:nvPicPr>
          <p:cNvPr id="78" name="Gráfico 77" descr="Insignia 5 con relleno sólido">
            <a:extLst>
              <a:ext uri="{FF2B5EF4-FFF2-40B4-BE49-F238E27FC236}">
                <a16:creationId xmlns:a16="http://schemas.microsoft.com/office/drawing/2014/main" id="{8DAC76ED-3D5C-AE3E-43E9-6CBD3ABC5F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95462" y="2495317"/>
            <a:ext cx="611873" cy="611873"/>
          </a:xfrm>
          <a:prstGeom prst="rect">
            <a:avLst/>
          </a:prstGeom>
        </p:spPr>
      </p:pic>
      <p:pic>
        <p:nvPicPr>
          <p:cNvPr id="80" name="Gráfico 79" descr="Insignia 6 con relleno sólido">
            <a:extLst>
              <a:ext uri="{FF2B5EF4-FFF2-40B4-BE49-F238E27FC236}">
                <a16:creationId xmlns:a16="http://schemas.microsoft.com/office/drawing/2014/main" id="{A8B8C7BE-CC44-E0B4-EC55-2CFFBC07D0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16565" y="3206661"/>
            <a:ext cx="587469" cy="587469"/>
          </a:xfrm>
          <a:prstGeom prst="rect">
            <a:avLst/>
          </a:prstGeom>
        </p:spPr>
      </p:pic>
      <p:pic>
        <p:nvPicPr>
          <p:cNvPr id="82" name="Gráfico 81" descr="Insignia 7 con relleno sólido">
            <a:extLst>
              <a:ext uri="{FF2B5EF4-FFF2-40B4-BE49-F238E27FC236}">
                <a16:creationId xmlns:a16="http://schemas.microsoft.com/office/drawing/2014/main" id="{E100C002-13FB-6ECB-1F32-9B85A29776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84701" y="3957998"/>
            <a:ext cx="628654" cy="628654"/>
          </a:xfrm>
          <a:prstGeom prst="rect">
            <a:avLst/>
          </a:prstGeom>
        </p:spPr>
      </p:pic>
      <p:sp>
        <p:nvSpPr>
          <p:cNvPr id="83" name="Flecha: cheurón 82">
            <a:extLst>
              <a:ext uri="{FF2B5EF4-FFF2-40B4-BE49-F238E27FC236}">
                <a16:creationId xmlns:a16="http://schemas.microsoft.com/office/drawing/2014/main" id="{B49693D4-C38B-E9E9-6F22-F0092AC7A189}"/>
              </a:ext>
            </a:extLst>
          </p:cNvPr>
          <p:cNvSpPr/>
          <p:nvPr/>
        </p:nvSpPr>
        <p:spPr>
          <a:xfrm rot="5400000">
            <a:off x="3002906" y="5558673"/>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87" name="Gráfico 86" descr="Insignia 4 con relleno sólido">
            <a:extLst>
              <a:ext uri="{FF2B5EF4-FFF2-40B4-BE49-F238E27FC236}">
                <a16:creationId xmlns:a16="http://schemas.microsoft.com/office/drawing/2014/main" id="{9C1D6A2D-2B10-218F-2440-473560ECAC3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95462" y="1863780"/>
            <a:ext cx="611874" cy="611874"/>
          </a:xfrm>
          <a:prstGeom prst="rect">
            <a:avLst/>
          </a:prstGeom>
        </p:spPr>
      </p:pic>
      <p:pic>
        <p:nvPicPr>
          <p:cNvPr id="89" name="Gráfico 88" descr="Insignia con relleno sólido">
            <a:extLst>
              <a:ext uri="{FF2B5EF4-FFF2-40B4-BE49-F238E27FC236}">
                <a16:creationId xmlns:a16="http://schemas.microsoft.com/office/drawing/2014/main" id="{40C322A5-2FE8-F569-F935-1B088E0957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11400" y="702455"/>
            <a:ext cx="611874" cy="611874"/>
          </a:xfrm>
          <a:prstGeom prst="rect">
            <a:avLst/>
          </a:prstGeom>
        </p:spPr>
      </p:pic>
      <p:pic>
        <p:nvPicPr>
          <p:cNvPr id="91" name="Gráfico 90" descr="Insignia 3 con relleno sólido">
            <a:extLst>
              <a:ext uri="{FF2B5EF4-FFF2-40B4-BE49-F238E27FC236}">
                <a16:creationId xmlns:a16="http://schemas.microsoft.com/office/drawing/2014/main" id="{E7543A70-EFCC-4AC0-C13B-CD49B77F1FF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04908" y="1261122"/>
            <a:ext cx="610785" cy="610785"/>
          </a:xfrm>
          <a:prstGeom prst="rect">
            <a:avLst/>
          </a:prstGeom>
        </p:spPr>
      </p:pic>
      <p:pic>
        <p:nvPicPr>
          <p:cNvPr id="93" name="Gráfico 92" descr="Insignia 1 con relleno sólido">
            <a:extLst>
              <a:ext uri="{FF2B5EF4-FFF2-40B4-BE49-F238E27FC236}">
                <a16:creationId xmlns:a16="http://schemas.microsoft.com/office/drawing/2014/main" id="{D1013936-78C1-06CC-B72F-3A4A32AC83E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914880" y="117023"/>
            <a:ext cx="604399" cy="604399"/>
          </a:xfrm>
          <a:prstGeom prst="rect">
            <a:avLst/>
          </a:prstGeom>
        </p:spPr>
      </p:pic>
    </p:spTree>
    <p:extLst>
      <p:ext uri="{BB962C8B-B14F-4D97-AF65-F5344CB8AC3E}">
        <p14:creationId xmlns:p14="http://schemas.microsoft.com/office/powerpoint/2010/main" val="179280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81D099D-51AA-C856-E186-640F497FD30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D81C29F-7098-F5CA-81EF-54093CC8050E}"/>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2" name="CuadroTexto 41">
            <a:extLst>
              <a:ext uri="{FF2B5EF4-FFF2-40B4-BE49-F238E27FC236}">
                <a16:creationId xmlns:a16="http://schemas.microsoft.com/office/drawing/2014/main" id="{0170EE98-0634-0858-5E0B-89B20ABE13FC}"/>
              </a:ext>
            </a:extLst>
          </p:cNvPr>
          <p:cNvSpPr txBox="1"/>
          <p:nvPr/>
        </p:nvSpPr>
        <p:spPr>
          <a:xfrm rot="16200000">
            <a:off x="-1343449" y="2601327"/>
            <a:ext cx="4528971" cy="1631216"/>
          </a:xfrm>
          <a:prstGeom prst="rect">
            <a:avLst/>
          </a:prstGeom>
          <a:noFill/>
        </p:spPr>
        <p:txBody>
          <a:bodyPr wrap="square" rtlCol="0">
            <a:spAutoFit/>
          </a:bodyPr>
          <a:lstStyle/>
          <a:p>
            <a:pPr algn="ctr"/>
            <a:r>
              <a:rPr lang="en-US" sz="3200" b="1" dirty="0">
                <a:solidFill>
                  <a:schemeClr val="tx2"/>
                </a:solidFill>
                <a:latin typeface="Abadi" panose="020B0604020104020204" pitchFamily="34" charset="0"/>
              </a:rPr>
              <a:t>Request and Parse SpaceX Launch Data</a:t>
            </a:r>
          </a:p>
          <a:p>
            <a:endParaRPr lang="en-US" sz="3600" b="1" dirty="0">
              <a:latin typeface="Abadi" panose="020B0604020104020204" pitchFamily="34" charset="0"/>
            </a:endParaRPr>
          </a:p>
        </p:txBody>
      </p:sp>
      <p:sp>
        <p:nvSpPr>
          <p:cNvPr id="21" name="Rectángulo: esquinas redondeadas 20">
            <a:extLst>
              <a:ext uri="{FF2B5EF4-FFF2-40B4-BE49-F238E27FC236}">
                <a16:creationId xmlns:a16="http://schemas.microsoft.com/office/drawing/2014/main" id="{3F22A166-95E8-4751-AD22-0BE162C247A8}"/>
              </a:ext>
            </a:extLst>
          </p:cNvPr>
          <p:cNvSpPr/>
          <p:nvPr/>
        </p:nvSpPr>
        <p:spPr>
          <a:xfrm>
            <a:off x="1389889" y="2769868"/>
            <a:ext cx="4096511" cy="1198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Subset the </a:t>
            </a:r>
            <a:r>
              <a:rPr lang="en-US" sz="1600" dirty="0" err="1">
                <a:latin typeface="Abadi" panose="020B0604020104020204" pitchFamily="34" charset="0"/>
              </a:rPr>
              <a:t>dataframe</a:t>
            </a:r>
            <a:r>
              <a:rPr lang="en-US" sz="1600" dirty="0">
                <a:latin typeface="Abadi" panose="020B0604020104020204" pitchFamily="34" charset="0"/>
              </a:rPr>
              <a:t> to keep only relevant columns and filter out rows with multiple cores or payloads.</a:t>
            </a:r>
          </a:p>
        </p:txBody>
      </p:sp>
      <p:pic>
        <p:nvPicPr>
          <p:cNvPr id="3" name="Imagen 2" descr="Texto&#10;&#10;Descripción generada automáticamente con confianza baja">
            <a:extLst>
              <a:ext uri="{FF2B5EF4-FFF2-40B4-BE49-F238E27FC236}">
                <a16:creationId xmlns:a16="http://schemas.microsoft.com/office/drawing/2014/main" id="{5CA06D5E-210C-AED4-5704-A95ACD0F6BD1}"/>
              </a:ext>
            </a:extLst>
          </p:cNvPr>
          <p:cNvPicPr>
            <a:picLocks noChangeAspect="1"/>
          </p:cNvPicPr>
          <p:nvPr/>
        </p:nvPicPr>
        <p:blipFill>
          <a:blip r:embed="rId3"/>
          <a:stretch>
            <a:fillRect/>
          </a:stretch>
        </p:blipFill>
        <p:spPr>
          <a:xfrm>
            <a:off x="6193534" y="167201"/>
            <a:ext cx="5851311" cy="2229967"/>
          </a:xfrm>
          <a:prstGeom prst="rect">
            <a:avLst/>
          </a:prstGeom>
        </p:spPr>
      </p:pic>
      <p:pic>
        <p:nvPicPr>
          <p:cNvPr id="5" name="Imagen 4">
            <a:extLst>
              <a:ext uri="{FF2B5EF4-FFF2-40B4-BE49-F238E27FC236}">
                <a16:creationId xmlns:a16="http://schemas.microsoft.com/office/drawing/2014/main" id="{9ACFB0CF-C638-DED7-A746-492A3FBADE5E}"/>
              </a:ext>
            </a:extLst>
          </p:cNvPr>
          <p:cNvPicPr>
            <a:picLocks noChangeAspect="1"/>
          </p:cNvPicPr>
          <p:nvPr/>
        </p:nvPicPr>
        <p:blipFill>
          <a:blip r:embed="rId4"/>
          <a:stretch>
            <a:fillRect/>
          </a:stretch>
        </p:blipFill>
        <p:spPr>
          <a:xfrm>
            <a:off x="6193527" y="2517062"/>
            <a:ext cx="5836171" cy="505612"/>
          </a:xfrm>
          <a:prstGeom prst="rect">
            <a:avLst/>
          </a:prstGeom>
        </p:spPr>
      </p:pic>
      <p:pic>
        <p:nvPicPr>
          <p:cNvPr id="8" name="Imagen 7">
            <a:extLst>
              <a:ext uri="{FF2B5EF4-FFF2-40B4-BE49-F238E27FC236}">
                <a16:creationId xmlns:a16="http://schemas.microsoft.com/office/drawing/2014/main" id="{853B5D01-8277-C619-0CAE-777C9BAEDA6C}"/>
              </a:ext>
            </a:extLst>
          </p:cNvPr>
          <p:cNvPicPr>
            <a:picLocks noChangeAspect="1"/>
          </p:cNvPicPr>
          <p:nvPr/>
        </p:nvPicPr>
        <p:blipFill>
          <a:blip r:embed="rId5"/>
          <a:stretch>
            <a:fillRect/>
          </a:stretch>
        </p:blipFill>
        <p:spPr>
          <a:xfrm>
            <a:off x="6193527" y="3085760"/>
            <a:ext cx="5836165" cy="681897"/>
          </a:xfrm>
          <a:prstGeom prst="rect">
            <a:avLst/>
          </a:prstGeom>
        </p:spPr>
      </p:pic>
      <p:pic>
        <p:nvPicPr>
          <p:cNvPr id="10" name="Imagen 9">
            <a:extLst>
              <a:ext uri="{FF2B5EF4-FFF2-40B4-BE49-F238E27FC236}">
                <a16:creationId xmlns:a16="http://schemas.microsoft.com/office/drawing/2014/main" id="{936216C4-2C96-49A9-218B-A77A857811FD}"/>
              </a:ext>
            </a:extLst>
          </p:cNvPr>
          <p:cNvPicPr>
            <a:picLocks noChangeAspect="1"/>
          </p:cNvPicPr>
          <p:nvPr/>
        </p:nvPicPr>
        <p:blipFill>
          <a:blip r:embed="rId6"/>
          <a:stretch>
            <a:fillRect/>
          </a:stretch>
        </p:blipFill>
        <p:spPr>
          <a:xfrm>
            <a:off x="6193526" y="3889967"/>
            <a:ext cx="5836166" cy="545924"/>
          </a:xfrm>
          <a:prstGeom prst="rect">
            <a:avLst/>
          </a:prstGeom>
        </p:spPr>
      </p:pic>
      <p:pic>
        <p:nvPicPr>
          <p:cNvPr id="12" name="Imagen 11">
            <a:extLst>
              <a:ext uri="{FF2B5EF4-FFF2-40B4-BE49-F238E27FC236}">
                <a16:creationId xmlns:a16="http://schemas.microsoft.com/office/drawing/2014/main" id="{54A9C67E-8D7F-7770-D289-6652B903A800}"/>
              </a:ext>
            </a:extLst>
          </p:cNvPr>
          <p:cNvPicPr>
            <a:picLocks noChangeAspect="1"/>
          </p:cNvPicPr>
          <p:nvPr/>
        </p:nvPicPr>
        <p:blipFill>
          <a:blip r:embed="rId7"/>
          <a:stretch>
            <a:fillRect/>
          </a:stretch>
        </p:blipFill>
        <p:spPr>
          <a:xfrm>
            <a:off x="6193523" y="4580749"/>
            <a:ext cx="5836169" cy="493107"/>
          </a:xfrm>
          <a:prstGeom prst="rect">
            <a:avLst/>
          </a:prstGeom>
        </p:spPr>
      </p:pic>
      <p:pic>
        <p:nvPicPr>
          <p:cNvPr id="14" name="Imagen 13">
            <a:extLst>
              <a:ext uri="{FF2B5EF4-FFF2-40B4-BE49-F238E27FC236}">
                <a16:creationId xmlns:a16="http://schemas.microsoft.com/office/drawing/2014/main" id="{E85D1ED1-BB28-E80C-EDB5-B36EE7BC176D}"/>
              </a:ext>
            </a:extLst>
          </p:cNvPr>
          <p:cNvPicPr>
            <a:picLocks noChangeAspect="1"/>
          </p:cNvPicPr>
          <p:nvPr/>
        </p:nvPicPr>
        <p:blipFill>
          <a:blip r:embed="rId8"/>
          <a:stretch>
            <a:fillRect/>
          </a:stretch>
        </p:blipFill>
        <p:spPr>
          <a:xfrm>
            <a:off x="6193523" y="5271829"/>
            <a:ext cx="5836168" cy="556088"/>
          </a:xfrm>
          <a:prstGeom prst="rect">
            <a:avLst/>
          </a:prstGeom>
        </p:spPr>
      </p:pic>
      <p:pic>
        <p:nvPicPr>
          <p:cNvPr id="16" name="Imagen 15">
            <a:extLst>
              <a:ext uri="{FF2B5EF4-FFF2-40B4-BE49-F238E27FC236}">
                <a16:creationId xmlns:a16="http://schemas.microsoft.com/office/drawing/2014/main" id="{1FC67755-E8F5-DC44-7AE4-F78399B2FCA0}"/>
              </a:ext>
            </a:extLst>
          </p:cNvPr>
          <p:cNvPicPr>
            <a:picLocks noChangeAspect="1"/>
          </p:cNvPicPr>
          <p:nvPr/>
        </p:nvPicPr>
        <p:blipFill>
          <a:blip r:embed="rId9"/>
          <a:stretch>
            <a:fillRect/>
          </a:stretch>
        </p:blipFill>
        <p:spPr>
          <a:xfrm>
            <a:off x="6193532" y="5990048"/>
            <a:ext cx="5851313" cy="593880"/>
          </a:xfrm>
          <a:prstGeom prst="rect">
            <a:avLst/>
          </a:prstGeom>
        </p:spPr>
      </p:pic>
      <p:pic>
        <p:nvPicPr>
          <p:cNvPr id="18" name="Gráfico 17" descr="Insignia 9 con relleno sólido">
            <a:extLst>
              <a:ext uri="{FF2B5EF4-FFF2-40B4-BE49-F238E27FC236}">
                <a16:creationId xmlns:a16="http://schemas.microsoft.com/office/drawing/2014/main" id="{1C8819F9-F638-EC72-8C67-C9A0612C84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86400" y="3054121"/>
            <a:ext cx="681897" cy="681897"/>
          </a:xfrm>
          <a:prstGeom prst="rect">
            <a:avLst/>
          </a:prstGeom>
        </p:spPr>
      </p:pic>
      <p:sp>
        <p:nvSpPr>
          <p:cNvPr id="19" name="Flecha: cheurón 18">
            <a:extLst>
              <a:ext uri="{FF2B5EF4-FFF2-40B4-BE49-F238E27FC236}">
                <a16:creationId xmlns:a16="http://schemas.microsoft.com/office/drawing/2014/main" id="{6BCFD198-0619-F6E6-0316-37465DC66773}"/>
              </a:ext>
            </a:extLst>
          </p:cNvPr>
          <p:cNvSpPr/>
          <p:nvPr/>
        </p:nvSpPr>
        <p:spPr>
          <a:xfrm rot="5400000">
            <a:off x="2793629" y="4384239"/>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4" name="CuadroTexto 23">
            <a:extLst>
              <a:ext uri="{FF2B5EF4-FFF2-40B4-BE49-F238E27FC236}">
                <a16:creationId xmlns:a16="http://schemas.microsoft.com/office/drawing/2014/main" id="{BA9F1745-9046-C745-0E7C-EAF4B5975215}"/>
              </a:ext>
            </a:extLst>
          </p:cNvPr>
          <p:cNvSpPr txBox="1"/>
          <p:nvPr/>
        </p:nvSpPr>
        <p:spPr>
          <a:xfrm>
            <a:off x="733011" y="702052"/>
            <a:ext cx="6097656"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1742552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563ECF3-3F0B-F62C-D77B-DCBD4AC14E1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D31C6A-0562-2801-2673-5824578653B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2" name="CuadroTexto 41">
            <a:extLst>
              <a:ext uri="{FF2B5EF4-FFF2-40B4-BE49-F238E27FC236}">
                <a16:creationId xmlns:a16="http://schemas.microsoft.com/office/drawing/2014/main" id="{DDA317B5-91C4-5939-1414-7D4A73B2E6DF}"/>
              </a:ext>
            </a:extLst>
          </p:cNvPr>
          <p:cNvSpPr txBox="1"/>
          <p:nvPr/>
        </p:nvSpPr>
        <p:spPr>
          <a:xfrm rot="16200000">
            <a:off x="-1343449" y="2601327"/>
            <a:ext cx="4528971" cy="1631216"/>
          </a:xfrm>
          <a:prstGeom prst="rect">
            <a:avLst/>
          </a:prstGeom>
          <a:noFill/>
        </p:spPr>
        <p:txBody>
          <a:bodyPr wrap="square" rtlCol="0">
            <a:spAutoFit/>
          </a:bodyPr>
          <a:lstStyle/>
          <a:p>
            <a:pPr algn="ctr"/>
            <a:r>
              <a:rPr lang="en-US" sz="3200" b="1" dirty="0">
                <a:solidFill>
                  <a:schemeClr val="tx2"/>
                </a:solidFill>
                <a:latin typeface="Abadi" panose="020B0604020104020204" pitchFamily="34" charset="0"/>
              </a:rPr>
              <a:t>Request and Parse SpaceX Launch Data</a:t>
            </a:r>
          </a:p>
          <a:p>
            <a:endParaRPr lang="en-US" sz="3600" b="1" dirty="0">
              <a:latin typeface="Abadi" panose="020B0604020104020204" pitchFamily="34" charset="0"/>
            </a:endParaRPr>
          </a:p>
        </p:txBody>
      </p:sp>
      <p:sp>
        <p:nvSpPr>
          <p:cNvPr id="21" name="Rectángulo: esquinas redondeadas 20">
            <a:extLst>
              <a:ext uri="{FF2B5EF4-FFF2-40B4-BE49-F238E27FC236}">
                <a16:creationId xmlns:a16="http://schemas.microsoft.com/office/drawing/2014/main" id="{218526BD-C5B7-B95E-AA8A-F3F9D5E04D73}"/>
              </a:ext>
            </a:extLst>
          </p:cNvPr>
          <p:cNvSpPr/>
          <p:nvPr/>
        </p:nvSpPr>
        <p:spPr>
          <a:xfrm>
            <a:off x="1382533" y="3267602"/>
            <a:ext cx="3381491" cy="982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BC2CBC92-799C-EEF8-7EB6-E67B9F64510D}"/>
              </a:ext>
            </a:extLst>
          </p:cNvPr>
          <p:cNvSpPr txBox="1"/>
          <p:nvPr/>
        </p:nvSpPr>
        <p:spPr>
          <a:xfrm>
            <a:off x="1523965" y="3400928"/>
            <a:ext cx="3240059" cy="861774"/>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Restrict the dates of the launches  and create a </a:t>
            </a:r>
            <a:r>
              <a:rPr lang="en-US" sz="1600" dirty="0" err="1">
                <a:solidFill>
                  <a:schemeClr val="bg1"/>
                </a:solidFill>
                <a:latin typeface="Abadi" panose="020B0604020104020204" pitchFamily="34" charset="0"/>
              </a:rPr>
              <a:t>Dataframe</a:t>
            </a:r>
            <a:r>
              <a:rPr lang="en-US" sz="1600" dirty="0">
                <a:solidFill>
                  <a:schemeClr val="bg1"/>
                </a:solidFill>
                <a:latin typeface="Abadi" panose="020B0604020104020204" pitchFamily="34" charset="0"/>
              </a:rPr>
              <a:t>.</a:t>
            </a:r>
          </a:p>
          <a:p>
            <a:endParaRPr lang="es-ES" dirty="0"/>
          </a:p>
        </p:txBody>
      </p:sp>
      <p:pic>
        <p:nvPicPr>
          <p:cNvPr id="25" name="Imagen 24">
            <a:extLst>
              <a:ext uri="{FF2B5EF4-FFF2-40B4-BE49-F238E27FC236}">
                <a16:creationId xmlns:a16="http://schemas.microsoft.com/office/drawing/2014/main" id="{589FC973-C404-9AEE-FF6D-5A28D8E640A7}"/>
              </a:ext>
            </a:extLst>
          </p:cNvPr>
          <p:cNvPicPr>
            <a:picLocks noChangeAspect="1"/>
          </p:cNvPicPr>
          <p:nvPr/>
        </p:nvPicPr>
        <p:blipFill>
          <a:blip r:embed="rId3"/>
          <a:stretch>
            <a:fillRect/>
          </a:stretch>
        </p:blipFill>
        <p:spPr>
          <a:xfrm>
            <a:off x="5468112" y="5811044"/>
            <a:ext cx="6494740" cy="722365"/>
          </a:xfrm>
          <a:prstGeom prst="rect">
            <a:avLst/>
          </a:prstGeom>
        </p:spPr>
      </p:pic>
      <p:pic>
        <p:nvPicPr>
          <p:cNvPr id="29" name="Imagen 28" descr="Interfaz de usuario gráfica, Texto&#10;&#10;Descripción generada automáticamente">
            <a:extLst>
              <a:ext uri="{FF2B5EF4-FFF2-40B4-BE49-F238E27FC236}">
                <a16:creationId xmlns:a16="http://schemas.microsoft.com/office/drawing/2014/main" id="{3DEDF8B0-02C8-78E8-D2C4-D5B8F54282B6}"/>
              </a:ext>
            </a:extLst>
          </p:cNvPr>
          <p:cNvPicPr>
            <a:picLocks noChangeAspect="1"/>
          </p:cNvPicPr>
          <p:nvPr/>
        </p:nvPicPr>
        <p:blipFill>
          <a:blip r:embed="rId4"/>
          <a:stretch>
            <a:fillRect/>
          </a:stretch>
        </p:blipFill>
        <p:spPr>
          <a:xfrm>
            <a:off x="5468112" y="430788"/>
            <a:ext cx="6494740" cy="3839459"/>
          </a:xfrm>
          <a:prstGeom prst="rect">
            <a:avLst/>
          </a:prstGeom>
        </p:spPr>
      </p:pic>
      <p:pic>
        <p:nvPicPr>
          <p:cNvPr id="34" name="Imagen 33">
            <a:extLst>
              <a:ext uri="{FF2B5EF4-FFF2-40B4-BE49-F238E27FC236}">
                <a16:creationId xmlns:a16="http://schemas.microsoft.com/office/drawing/2014/main" id="{BBD28C8B-3597-7157-232B-9D50A1C7D0EB}"/>
              </a:ext>
            </a:extLst>
          </p:cNvPr>
          <p:cNvPicPr>
            <a:picLocks noChangeAspect="1"/>
          </p:cNvPicPr>
          <p:nvPr/>
        </p:nvPicPr>
        <p:blipFill>
          <a:blip r:embed="rId5"/>
          <a:stretch>
            <a:fillRect/>
          </a:stretch>
        </p:blipFill>
        <p:spPr>
          <a:xfrm>
            <a:off x="5468112" y="4630816"/>
            <a:ext cx="6494740" cy="819658"/>
          </a:xfrm>
          <a:prstGeom prst="rect">
            <a:avLst/>
          </a:prstGeom>
        </p:spPr>
      </p:pic>
      <p:pic>
        <p:nvPicPr>
          <p:cNvPr id="38" name="Gráfico 37" descr="Insignia 10 con relleno sólido">
            <a:extLst>
              <a:ext uri="{FF2B5EF4-FFF2-40B4-BE49-F238E27FC236}">
                <a16:creationId xmlns:a16="http://schemas.microsoft.com/office/drawing/2014/main" id="{43F9F446-497A-C90B-EBCA-2EA21D377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747" y="3397884"/>
            <a:ext cx="722365" cy="722365"/>
          </a:xfrm>
          <a:prstGeom prst="rect">
            <a:avLst/>
          </a:prstGeom>
        </p:spPr>
      </p:pic>
      <p:sp>
        <p:nvSpPr>
          <p:cNvPr id="43" name="Flecha: cheurón 42">
            <a:extLst>
              <a:ext uri="{FF2B5EF4-FFF2-40B4-BE49-F238E27FC236}">
                <a16:creationId xmlns:a16="http://schemas.microsoft.com/office/drawing/2014/main" id="{2F71792E-B19F-17D3-6160-B279C8D81E8E}"/>
              </a:ext>
            </a:extLst>
          </p:cNvPr>
          <p:cNvSpPr/>
          <p:nvPr/>
        </p:nvSpPr>
        <p:spPr>
          <a:xfrm rot="5400000">
            <a:off x="2499479" y="4465793"/>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5" name="CuadroTexto 44">
            <a:extLst>
              <a:ext uri="{FF2B5EF4-FFF2-40B4-BE49-F238E27FC236}">
                <a16:creationId xmlns:a16="http://schemas.microsoft.com/office/drawing/2014/main" id="{C5CE6B8D-2B5B-736E-3A70-70C4362936E2}"/>
              </a:ext>
            </a:extLst>
          </p:cNvPr>
          <p:cNvSpPr txBox="1"/>
          <p:nvPr/>
        </p:nvSpPr>
        <p:spPr>
          <a:xfrm>
            <a:off x="742949" y="676077"/>
            <a:ext cx="6097656"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180720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11AE2AB-6B25-5815-EDC6-C46C27E183FE}"/>
            </a:ext>
          </a:extLst>
        </p:cNvPr>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7867AC95-6FC0-02D8-2B4A-D9398FD59136}"/>
              </a:ext>
            </a:extLst>
          </p:cNvPr>
          <p:cNvSpPr/>
          <p:nvPr/>
        </p:nvSpPr>
        <p:spPr>
          <a:xfrm>
            <a:off x="1304670" y="308811"/>
            <a:ext cx="3381491" cy="982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Slide Number Placeholder 5">
            <a:extLst>
              <a:ext uri="{FF2B5EF4-FFF2-40B4-BE49-F238E27FC236}">
                <a16:creationId xmlns:a16="http://schemas.microsoft.com/office/drawing/2014/main" id="{E3CFF929-17ED-07E5-4745-B5655CD89E8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2" name="CuadroTexto 41">
            <a:extLst>
              <a:ext uri="{FF2B5EF4-FFF2-40B4-BE49-F238E27FC236}">
                <a16:creationId xmlns:a16="http://schemas.microsoft.com/office/drawing/2014/main" id="{CD61367C-C753-A862-0E63-A83AE0842791}"/>
              </a:ext>
            </a:extLst>
          </p:cNvPr>
          <p:cNvSpPr txBox="1"/>
          <p:nvPr/>
        </p:nvSpPr>
        <p:spPr>
          <a:xfrm rot="16200000">
            <a:off x="-1531054" y="2493017"/>
            <a:ext cx="5343093" cy="2123658"/>
          </a:xfrm>
          <a:prstGeom prst="rect">
            <a:avLst/>
          </a:prstGeom>
          <a:noFill/>
        </p:spPr>
        <p:txBody>
          <a:bodyPr wrap="square" rtlCol="0">
            <a:spAutoFit/>
          </a:bodyPr>
          <a:lstStyle/>
          <a:p>
            <a:pPr algn="ctr"/>
            <a:r>
              <a:rPr lang="en-US" sz="3200" dirty="0">
                <a:solidFill>
                  <a:schemeClr val="tx2"/>
                </a:solidFill>
                <a:latin typeface="Abadi" panose="020B0604020104020204" pitchFamily="34" charset="0"/>
              </a:rPr>
              <a:t>Filter the </a:t>
            </a:r>
            <a:r>
              <a:rPr lang="en-US" sz="3200" dirty="0" err="1">
                <a:solidFill>
                  <a:schemeClr val="tx2"/>
                </a:solidFill>
                <a:latin typeface="Abadi" panose="020B0604020104020204" pitchFamily="34" charset="0"/>
              </a:rPr>
              <a:t>dataframe</a:t>
            </a:r>
            <a:r>
              <a:rPr lang="en-US" sz="3200" dirty="0">
                <a:solidFill>
                  <a:schemeClr val="tx2"/>
                </a:solidFill>
                <a:latin typeface="Abadi" panose="020B0604020104020204" pitchFamily="34" charset="0"/>
              </a:rPr>
              <a:t> to only include Falcon 9 launches</a:t>
            </a:r>
          </a:p>
          <a:p>
            <a:pPr algn="ctr"/>
            <a:endParaRPr lang="en-US" sz="3200" b="1" dirty="0">
              <a:latin typeface="Abadi" panose="020B0604020104020204" pitchFamily="34" charset="0"/>
            </a:endParaRPr>
          </a:p>
          <a:p>
            <a:endParaRPr lang="en-US" sz="3600" b="1" dirty="0">
              <a:latin typeface="Abadi" panose="020B0604020104020204" pitchFamily="34" charset="0"/>
            </a:endParaRPr>
          </a:p>
        </p:txBody>
      </p:sp>
      <p:sp>
        <p:nvSpPr>
          <p:cNvPr id="21" name="Rectángulo: esquinas redondeadas 20">
            <a:extLst>
              <a:ext uri="{FF2B5EF4-FFF2-40B4-BE49-F238E27FC236}">
                <a16:creationId xmlns:a16="http://schemas.microsoft.com/office/drawing/2014/main" id="{F9D1D9F8-C553-2DC4-6A25-A26C8636694D}"/>
              </a:ext>
            </a:extLst>
          </p:cNvPr>
          <p:cNvSpPr/>
          <p:nvPr/>
        </p:nvSpPr>
        <p:spPr>
          <a:xfrm>
            <a:off x="1304669" y="3167649"/>
            <a:ext cx="3381491" cy="982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80010511-B979-326F-0EA7-ACF28B49F293}"/>
              </a:ext>
            </a:extLst>
          </p:cNvPr>
          <p:cNvSpPr txBox="1"/>
          <p:nvPr/>
        </p:nvSpPr>
        <p:spPr>
          <a:xfrm>
            <a:off x="1523965" y="398477"/>
            <a:ext cx="3240059" cy="1107996"/>
          </a:xfrm>
          <a:prstGeom prst="rect">
            <a:avLst/>
          </a:prstGeom>
          <a:noFill/>
        </p:spPr>
        <p:txBody>
          <a:bodyPr wrap="square" rtlCol="0">
            <a:spAutoFit/>
          </a:bodyPr>
          <a:lstStyle/>
          <a:p>
            <a:r>
              <a:rPr lang="en-US" sz="1600" dirty="0">
                <a:solidFill>
                  <a:schemeClr val="bg1"/>
                </a:solidFill>
                <a:latin typeface="Abadi" panose="020B0604020104020204" pitchFamily="34" charset="0"/>
              </a:rPr>
              <a:t>Filter the </a:t>
            </a:r>
            <a:r>
              <a:rPr lang="en-US" sz="1600" dirty="0" err="1">
                <a:solidFill>
                  <a:schemeClr val="bg1"/>
                </a:solidFill>
                <a:latin typeface="Abadi" panose="020B0604020104020204" pitchFamily="34" charset="0"/>
              </a:rPr>
              <a:t>dataframe</a:t>
            </a:r>
            <a:r>
              <a:rPr lang="en-US" sz="1600" dirty="0">
                <a:solidFill>
                  <a:schemeClr val="bg1"/>
                </a:solidFill>
                <a:latin typeface="Abadi" panose="020B0604020104020204" pitchFamily="34" charset="0"/>
              </a:rPr>
              <a:t> using the </a:t>
            </a:r>
            <a:r>
              <a:rPr lang="en-US" sz="1600" b="1" dirty="0" err="1">
                <a:solidFill>
                  <a:schemeClr val="bg1"/>
                </a:solidFill>
                <a:latin typeface="Abadi" panose="020B0604020104020204" pitchFamily="34" charset="0"/>
              </a:rPr>
              <a:t>BoosterVersion</a:t>
            </a:r>
            <a:r>
              <a:rPr lang="en-US" sz="1600" dirty="0">
                <a:solidFill>
                  <a:schemeClr val="bg1"/>
                </a:solidFill>
                <a:latin typeface="Abadi" panose="020B0604020104020204" pitchFamily="34" charset="0"/>
              </a:rPr>
              <a:t> column to keep only Falcon 9 launches.</a:t>
            </a:r>
          </a:p>
          <a:p>
            <a:endParaRPr lang="es-ES" dirty="0"/>
          </a:p>
        </p:txBody>
      </p:sp>
      <p:pic>
        <p:nvPicPr>
          <p:cNvPr id="3" name="Imagen 2">
            <a:extLst>
              <a:ext uri="{FF2B5EF4-FFF2-40B4-BE49-F238E27FC236}">
                <a16:creationId xmlns:a16="http://schemas.microsoft.com/office/drawing/2014/main" id="{3448A836-6871-4345-0D6D-085DB1918F88}"/>
              </a:ext>
            </a:extLst>
          </p:cNvPr>
          <p:cNvPicPr>
            <a:picLocks noChangeAspect="1"/>
          </p:cNvPicPr>
          <p:nvPr/>
        </p:nvPicPr>
        <p:blipFill>
          <a:blip r:embed="rId3"/>
          <a:stretch>
            <a:fillRect/>
          </a:stretch>
        </p:blipFill>
        <p:spPr>
          <a:xfrm>
            <a:off x="1832966" y="1512473"/>
            <a:ext cx="8526065" cy="1038370"/>
          </a:xfrm>
          <a:prstGeom prst="rect">
            <a:avLst/>
          </a:prstGeom>
        </p:spPr>
      </p:pic>
      <p:pic>
        <p:nvPicPr>
          <p:cNvPr id="5" name="Imagen 4">
            <a:extLst>
              <a:ext uri="{FF2B5EF4-FFF2-40B4-BE49-F238E27FC236}">
                <a16:creationId xmlns:a16="http://schemas.microsoft.com/office/drawing/2014/main" id="{748E7588-7886-0972-0201-85E04F3BAC65}"/>
              </a:ext>
            </a:extLst>
          </p:cNvPr>
          <p:cNvPicPr>
            <a:picLocks noChangeAspect="1"/>
          </p:cNvPicPr>
          <p:nvPr/>
        </p:nvPicPr>
        <p:blipFill>
          <a:blip r:embed="rId4"/>
          <a:stretch>
            <a:fillRect/>
          </a:stretch>
        </p:blipFill>
        <p:spPr>
          <a:xfrm>
            <a:off x="1832967" y="4539938"/>
            <a:ext cx="8526065" cy="1028844"/>
          </a:xfrm>
          <a:prstGeom prst="rect">
            <a:avLst/>
          </a:prstGeom>
        </p:spPr>
      </p:pic>
      <p:sp>
        <p:nvSpPr>
          <p:cNvPr id="18" name="CuadroTexto 17">
            <a:extLst>
              <a:ext uri="{FF2B5EF4-FFF2-40B4-BE49-F238E27FC236}">
                <a16:creationId xmlns:a16="http://schemas.microsoft.com/office/drawing/2014/main" id="{FC3D2A41-2864-660E-29E8-8BE5AFB3A57E}"/>
              </a:ext>
            </a:extLst>
          </p:cNvPr>
          <p:cNvSpPr txBox="1"/>
          <p:nvPr/>
        </p:nvSpPr>
        <p:spPr>
          <a:xfrm>
            <a:off x="1460572" y="3425299"/>
            <a:ext cx="3240059" cy="615553"/>
          </a:xfrm>
          <a:prstGeom prst="rect">
            <a:avLst/>
          </a:prstGeom>
          <a:noFill/>
        </p:spPr>
        <p:txBody>
          <a:bodyPr wrap="square" rtlCol="0">
            <a:spAutoFit/>
          </a:bodyPr>
          <a:lstStyle/>
          <a:p>
            <a:r>
              <a:rPr lang="es-ES" sz="1600" dirty="0" err="1">
                <a:solidFill>
                  <a:schemeClr val="bg1"/>
                </a:solidFill>
                <a:latin typeface="Abadi" panose="020B0604020104020204" pitchFamily="34" charset="0"/>
              </a:rPr>
              <a:t>Reset</a:t>
            </a:r>
            <a:r>
              <a:rPr lang="es-ES" sz="1600"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the</a:t>
            </a:r>
            <a:r>
              <a:rPr lang="es-ES" sz="1600"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FlightNumber</a:t>
            </a:r>
            <a:r>
              <a:rPr lang="es-ES" sz="1600"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column</a:t>
            </a:r>
            <a:r>
              <a:rPr lang="es-ES" sz="1600" dirty="0">
                <a:solidFill>
                  <a:schemeClr val="bg1"/>
                </a:solidFill>
                <a:latin typeface="Abadi" panose="020B0604020104020204" pitchFamily="34" charset="0"/>
              </a:rPr>
              <a:t>.</a:t>
            </a:r>
          </a:p>
          <a:p>
            <a:endParaRPr lang="es-ES" dirty="0"/>
          </a:p>
        </p:txBody>
      </p:sp>
      <p:sp>
        <p:nvSpPr>
          <p:cNvPr id="19" name="Flecha: doblada 18">
            <a:extLst>
              <a:ext uri="{FF2B5EF4-FFF2-40B4-BE49-F238E27FC236}">
                <a16:creationId xmlns:a16="http://schemas.microsoft.com/office/drawing/2014/main" id="{FA662AF6-0D16-A604-38F5-2851C7094149}"/>
              </a:ext>
            </a:extLst>
          </p:cNvPr>
          <p:cNvSpPr/>
          <p:nvPr/>
        </p:nvSpPr>
        <p:spPr>
          <a:xfrm rot="16200000" flipH="1" flipV="1">
            <a:off x="4734271" y="381784"/>
            <a:ext cx="982931" cy="1079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Flecha: doblada 19">
            <a:extLst>
              <a:ext uri="{FF2B5EF4-FFF2-40B4-BE49-F238E27FC236}">
                <a16:creationId xmlns:a16="http://schemas.microsoft.com/office/drawing/2014/main" id="{72416FFC-13AA-9587-53C8-69C5E8448420}"/>
              </a:ext>
            </a:extLst>
          </p:cNvPr>
          <p:cNvSpPr/>
          <p:nvPr/>
        </p:nvSpPr>
        <p:spPr>
          <a:xfrm rot="16200000" flipH="1" flipV="1">
            <a:off x="4734270" y="3251245"/>
            <a:ext cx="982931" cy="1079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2" name="Flecha: cheurón 21">
            <a:extLst>
              <a:ext uri="{FF2B5EF4-FFF2-40B4-BE49-F238E27FC236}">
                <a16:creationId xmlns:a16="http://schemas.microsoft.com/office/drawing/2014/main" id="{796BA4D0-6D39-F4F3-2306-27903C201753}"/>
              </a:ext>
            </a:extLst>
          </p:cNvPr>
          <p:cNvSpPr/>
          <p:nvPr/>
        </p:nvSpPr>
        <p:spPr>
          <a:xfrm rot="5400000">
            <a:off x="10594001" y="4487226"/>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CuadroTexto 25">
            <a:extLst>
              <a:ext uri="{FF2B5EF4-FFF2-40B4-BE49-F238E27FC236}">
                <a16:creationId xmlns:a16="http://schemas.microsoft.com/office/drawing/2014/main" id="{29905286-18B8-48A2-AA06-C52FBE73967A}"/>
              </a:ext>
            </a:extLst>
          </p:cNvPr>
          <p:cNvSpPr txBox="1"/>
          <p:nvPr/>
        </p:nvSpPr>
        <p:spPr>
          <a:xfrm>
            <a:off x="6426688" y="670196"/>
            <a:ext cx="6097656"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144564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DEB30A1-EA86-8C71-EA44-9B63A7D97F6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E229B3-A2CC-BB5A-B9B1-28ACD704827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2" name="CuadroTexto 41">
            <a:extLst>
              <a:ext uri="{FF2B5EF4-FFF2-40B4-BE49-F238E27FC236}">
                <a16:creationId xmlns:a16="http://schemas.microsoft.com/office/drawing/2014/main" id="{1BC897D3-C92C-6C8C-1B79-A4802C02405D}"/>
              </a:ext>
            </a:extLst>
          </p:cNvPr>
          <p:cNvSpPr txBox="1"/>
          <p:nvPr/>
        </p:nvSpPr>
        <p:spPr>
          <a:xfrm rot="16200000">
            <a:off x="-1832806" y="2947043"/>
            <a:ext cx="5343093" cy="1138773"/>
          </a:xfrm>
          <a:prstGeom prst="rect">
            <a:avLst/>
          </a:prstGeom>
          <a:noFill/>
        </p:spPr>
        <p:txBody>
          <a:bodyPr wrap="square" rtlCol="0">
            <a:spAutoFit/>
          </a:bodyPr>
          <a:lstStyle/>
          <a:p>
            <a:pPr algn="ctr"/>
            <a:r>
              <a:rPr lang="es-ES" sz="3200" dirty="0">
                <a:solidFill>
                  <a:schemeClr val="tx2"/>
                </a:solidFill>
                <a:latin typeface="Abadi" panose="020B0604020104020204" pitchFamily="34" charset="0"/>
              </a:rPr>
              <a:t>Data </a:t>
            </a:r>
            <a:r>
              <a:rPr lang="es-ES" sz="3200" dirty="0" err="1">
                <a:solidFill>
                  <a:schemeClr val="tx2"/>
                </a:solidFill>
                <a:latin typeface="Abadi" panose="020B0604020104020204" pitchFamily="34" charset="0"/>
              </a:rPr>
              <a:t>Wrangling</a:t>
            </a:r>
            <a:endParaRPr lang="en-US" sz="3200" b="1" dirty="0">
              <a:solidFill>
                <a:schemeClr val="tx2"/>
              </a:solidFill>
              <a:latin typeface="Abadi" panose="020B0604020104020204" pitchFamily="34" charset="0"/>
            </a:endParaRPr>
          </a:p>
          <a:p>
            <a:endParaRPr lang="en-US" sz="3600" b="1" dirty="0">
              <a:latin typeface="Abadi" panose="020B0604020104020204" pitchFamily="34" charset="0"/>
            </a:endParaRPr>
          </a:p>
        </p:txBody>
      </p:sp>
      <p:sp>
        <p:nvSpPr>
          <p:cNvPr id="21" name="Rectángulo: esquinas redondeadas 20">
            <a:extLst>
              <a:ext uri="{FF2B5EF4-FFF2-40B4-BE49-F238E27FC236}">
                <a16:creationId xmlns:a16="http://schemas.microsoft.com/office/drawing/2014/main" id="{12AD4B57-80A3-D13B-AC20-17944BE6709C}"/>
              </a:ext>
            </a:extLst>
          </p:cNvPr>
          <p:cNvSpPr/>
          <p:nvPr/>
        </p:nvSpPr>
        <p:spPr>
          <a:xfrm>
            <a:off x="2027460" y="1385133"/>
            <a:ext cx="4068540" cy="2272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0F2CD6C8-D30C-82AB-FA6A-5508855A016C}"/>
              </a:ext>
            </a:extLst>
          </p:cNvPr>
          <p:cNvSpPr txBox="1"/>
          <p:nvPr/>
        </p:nvSpPr>
        <p:spPr>
          <a:xfrm>
            <a:off x="2098175" y="1527086"/>
            <a:ext cx="3717409" cy="2031325"/>
          </a:xfrm>
          <a:prstGeom prst="rect">
            <a:avLst/>
          </a:prstGeom>
          <a:noFill/>
        </p:spPr>
        <p:txBody>
          <a:bodyPr wrap="square" rtlCol="0">
            <a:spAutoFit/>
          </a:bodyPr>
          <a:lstStyle/>
          <a:p>
            <a:pPr marL="285750" indent="-285750" algn="ctr">
              <a:buFont typeface="Wingdings" panose="05000000000000000000" pitchFamily="2" charset="2"/>
              <a:buChar char="ü"/>
            </a:pPr>
            <a:r>
              <a:rPr lang="en-US" dirty="0">
                <a:solidFill>
                  <a:schemeClr val="bg1"/>
                </a:solidFill>
                <a:latin typeface="Abadi" panose="020B0604020104020204" pitchFamily="34" charset="0"/>
              </a:rPr>
              <a:t>Identify and handle missing values in the dataset.</a:t>
            </a:r>
          </a:p>
          <a:p>
            <a:pPr marL="285750" indent="-285750" algn="ctr">
              <a:buFont typeface="Wingdings" panose="05000000000000000000" pitchFamily="2" charset="2"/>
              <a:buChar char="ü"/>
            </a:pPr>
            <a:endParaRPr lang="en-US" dirty="0">
              <a:solidFill>
                <a:schemeClr val="bg1"/>
              </a:solidFill>
              <a:latin typeface="Abadi" panose="020B0604020104020204" pitchFamily="34" charset="0"/>
            </a:endParaRPr>
          </a:p>
          <a:p>
            <a:pPr marL="285750" indent="-285750" algn="ctr">
              <a:buFont typeface="Wingdings" panose="05000000000000000000" pitchFamily="2" charset="2"/>
              <a:buChar char="ü"/>
            </a:pPr>
            <a:r>
              <a:rPr lang="en-US" dirty="0">
                <a:solidFill>
                  <a:schemeClr val="bg1"/>
                </a:solidFill>
                <a:latin typeface="Abadi" panose="020B0604020104020204" pitchFamily="34" charset="0"/>
              </a:rPr>
              <a:t>Retain None values in the </a:t>
            </a:r>
            <a:r>
              <a:rPr lang="en-US" dirty="0" err="1">
                <a:solidFill>
                  <a:schemeClr val="bg1"/>
                </a:solidFill>
                <a:latin typeface="Abadi" panose="020B0604020104020204" pitchFamily="34" charset="0"/>
              </a:rPr>
              <a:t>LandingPad</a:t>
            </a:r>
            <a:r>
              <a:rPr lang="en-US" dirty="0">
                <a:solidFill>
                  <a:schemeClr val="bg1"/>
                </a:solidFill>
                <a:latin typeface="Abadi" panose="020B0604020104020204" pitchFamily="34" charset="0"/>
              </a:rPr>
              <a:t> column to represent when landing pads were not used.</a:t>
            </a:r>
            <a:endParaRPr lang="es-ES" dirty="0">
              <a:solidFill>
                <a:schemeClr val="bg1"/>
              </a:solidFill>
              <a:latin typeface="Abadi" panose="020B0604020104020204" pitchFamily="34" charset="0"/>
            </a:endParaRPr>
          </a:p>
        </p:txBody>
      </p:sp>
      <p:pic>
        <p:nvPicPr>
          <p:cNvPr id="8" name="Imagen 7">
            <a:extLst>
              <a:ext uri="{FF2B5EF4-FFF2-40B4-BE49-F238E27FC236}">
                <a16:creationId xmlns:a16="http://schemas.microsoft.com/office/drawing/2014/main" id="{5978F942-FE87-AB59-8305-7E9E94717FB6}"/>
              </a:ext>
            </a:extLst>
          </p:cNvPr>
          <p:cNvPicPr>
            <a:picLocks noChangeAspect="1"/>
          </p:cNvPicPr>
          <p:nvPr/>
        </p:nvPicPr>
        <p:blipFill>
          <a:blip r:embed="rId3"/>
          <a:stretch>
            <a:fillRect/>
          </a:stretch>
        </p:blipFill>
        <p:spPr>
          <a:xfrm>
            <a:off x="1063316" y="3963836"/>
            <a:ext cx="6634470" cy="783937"/>
          </a:xfrm>
          <a:prstGeom prst="rect">
            <a:avLst/>
          </a:prstGeom>
        </p:spPr>
      </p:pic>
      <p:pic>
        <p:nvPicPr>
          <p:cNvPr id="10" name="Imagen 9" descr="Imagen que contiene Tabla&#10;&#10;Descripción generada automáticamente">
            <a:extLst>
              <a:ext uri="{FF2B5EF4-FFF2-40B4-BE49-F238E27FC236}">
                <a16:creationId xmlns:a16="http://schemas.microsoft.com/office/drawing/2014/main" id="{68835D3B-254A-4A7D-F9F7-4847638FDB48}"/>
              </a:ext>
            </a:extLst>
          </p:cNvPr>
          <p:cNvPicPr>
            <a:picLocks noChangeAspect="1"/>
          </p:cNvPicPr>
          <p:nvPr/>
        </p:nvPicPr>
        <p:blipFill>
          <a:blip r:embed="rId4"/>
          <a:stretch>
            <a:fillRect/>
          </a:stretch>
        </p:blipFill>
        <p:spPr>
          <a:xfrm>
            <a:off x="9013494" y="1544376"/>
            <a:ext cx="2444478" cy="4857209"/>
          </a:xfrm>
          <a:prstGeom prst="rect">
            <a:avLst/>
          </a:prstGeom>
        </p:spPr>
      </p:pic>
      <p:sp>
        <p:nvSpPr>
          <p:cNvPr id="2" name="Flecha: doblada 1">
            <a:extLst>
              <a:ext uri="{FF2B5EF4-FFF2-40B4-BE49-F238E27FC236}">
                <a16:creationId xmlns:a16="http://schemas.microsoft.com/office/drawing/2014/main" id="{1A6F6D5F-429E-9BF2-D5E7-FEF5D444CA75}"/>
              </a:ext>
            </a:extLst>
          </p:cNvPr>
          <p:cNvSpPr/>
          <p:nvPr/>
        </p:nvSpPr>
        <p:spPr>
          <a:xfrm rot="16200000" flipH="1" flipV="1">
            <a:off x="6144112" y="2846052"/>
            <a:ext cx="982931" cy="1079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Flecha: a la derecha 17">
            <a:extLst>
              <a:ext uri="{FF2B5EF4-FFF2-40B4-BE49-F238E27FC236}">
                <a16:creationId xmlns:a16="http://schemas.microsoft.com/office/drawing/2014/main" id="{8A112B1D-EF7A-EA0A-6FBA-AE859B330DA9}"/>
              </a:ext>
            </a:extLst>
          </p:cNvPr>
          <p:cNvSpPr/>
          <p:nvPr/>
        </p:nvSpPr>
        <p:spPr>
          <a:xfrm>
            <a:off x="7786252" y="3985384"/>
            <a:ext cx="1138775" cy="5809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cheurón 24">
            <a:extLst>
              <a:ext uri="{FF2B5EF4-FFF2-40B4-BE49-F238E27FC236}">
                <a16:creationId xmlns:a16="http://schemas.microsoft.com/office/drawing/2014/main" id="{A202F033-1DE7-5C0A-36A3-FA513D305C27}"/>
              </a:ext>
            </a:extLst>
          </p:cNvPr>
          <p:cNvSpPr/>
          <p:nvPr/>
        </p:nvSpPr>
        <p:spPr>
          <a:xfrm rot="5400000">
            <a:off x="3417216" y="4916448"/>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7" name="CuadroTexto 26">
            <a:extLst>
              <a:ext uri="{FF2B5EF4-FFF2-40B4-BE49-F238E27FC236}">
                <a16:creationId xmlns:a16="http://schemas.microsoft.com/office/drawing/2014/main" id="{1379FE01-BAA3-574B-3A13-2C64179D5450}"/>
              </a:ext>
            </a:extLst>
          </p:cNvPr>
          <p:cNvSpPr txBox="1"/>
          <p:nvPr/>
        </p:nvSpPr>
        <p:spPr>
          <a:xfrm>
            <a:off x="703236" y="734456"/>
            <a:ext cx="6097656"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321130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0CBE3D3-E1DA-B9EA-DC29-52BE542F3A8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9F9EFD-BFF6-8E55-7F00-634556384BCE}"/>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2" name="CuadroTexto 41">
            <a:extLst>
              <a:ext uri="{FF2B5EF4-FFF2-40B4-BE49-F238E27FC236}">
                <a16:creationId xmlns:a16="http://schemas.microsoft.com/office/drawing/2014/main" id="{D84C8F16-F0D1-6335-DC39-AB8A6BB436BC}"/>
              </a:ext>
            </a:extLst>
          </p:cNvPr>
          <p:cNvSpPr txBox="1"/>
          <p:nvPr/>
        </p:nvSpPr>
        <p:spPr>
          <a:xfrm rot="16200000">
            <a:off x="-2092094" y="3190288"/>
            <a:ext cx="5343093" cy="584775"/>
          </a:xfrm>
          <a:prstGeom prst="rect">
            <a:avLst/>
          </a:prstGeom>
          <a:noFill/>
        </p:spPr>
        <p:txBody>
          <a:bodyPr wrap="square" rtlCol="0">
            <a:spAutoFit/>
          </a:bodyPr>
          <a:lstStyle/>
          <a:p>
            <a:pPr algn="ctr"/>
            <a:r>
              <a:rPr lang="es-ES" sz="3200" dirty="0" err="1">
                <a:solidFill>
                  <a:schemeClr val="tx2"/>
                </a:solidFill>
                <a:latin typeface="Abadi" panose="020B0604020104020204" pitchFamily="34" charset="0"/>
              </a:rPr>
              <a:t>Dealing</a:t>
            </a:r>
            <a:r>
              <a:rPr lang="es-ES" sz="3200" dirty="0">
                <a:solidFill>
                  <a:schemeClr val="tx2"/>
                </a:solidFill>
                <a:latin typeface="Abadi" panose="020B0604020104020204" pitchFamily="34" charset="0"/>
              </a:rPr>
              <a:t> </a:t>
            </a:r>
            <a:r>
              <a:rPr lang="es-ES" sz="3200" dirty="0" err="1">
                <a:solidFill>
                  <a:schemeClr val="tx2"/>
                </a:solidFill>
                <a:latin typeface="Abadi" panose="020B0604020104020204" pitchFamily="34" charset="0"/>
              </a:rPr>
              <a:t>with</a:t>
            </a:r>
            <a:r>
              <a:rPr lang="es-ES" sz="3200" dirty="0">
                <a:solidFill>
                  <a:schemeClr val="tx2"/>
                </a:solidFill>
                <a:latin typeface="Abadi" panose="020B0604020104020204" pitchFamily="34" charset="0"/>
              </a:rPr>
              <a:t> </a:t>
            </a:r>
            <a:r>
              <a:rPr lang="es-ES" sz="3200" dirty="0" err="1">
                <a:solidFill>
                  <a:schemeClr val="tx2"/>
                </a:solidFill>
                <a:latin typeface="Abadi" panose="020B0604020104020204" pitchFamily="34" charset="0"/>
              </a:rPr>
              <a:t>Missing</a:t>
            </a:r>
            <a:r>
              <a:rPr lang="es-ES" sz="3200" dirty="0">
                <a:solidFill>
                  <a:schemeClr val="tx2"/>
                </a:solidFill>
                <a:latin typeface="Abadi" panose="020B0604020104020204" pitchFamily="34" charset="0"/>
              </a:rPr>
              <a:t> </a:t>
            </a:r>
            <a:r>
              <a:rPr lang="es-ES" sz="3200" dirty="0" err="1">
                <a:solidFill>
                  <a:schemeClr val="tx2"/>
                </a:solidFill>
                <a:latin typeface="Abadi" panose="020B0604020104020204" pitchFamily="34" charset="0"/>
              </a:rPr>
              <a:t>Values</a:t>
            </a:r>
            <a:endParaRPr lang="en-US" sz="3600" b="1" dirty="0">
              <a:solidFill>
                <a:schemeClr val="tx2"/>
              </a:solidFill>
              <a:latin typeface="Abadi" panose="020B0604020104020204" pitchFamily="34" charset="0"/>
            </a:endParaRPr>
          </a:p>
        </p:txBody>
      </p:sp>
      <p:pic>
        <p:nvPicPr>
          <p:cNvPr id="14" name="Imagen 13">
            <a:extLst>
              <a:ext uri="{FF2B5EF4-FFF2-40B4-BE49-F238E27FC236}">
                <a16:creationId xmlns:a16="http://schemas.microsoft.com/office/drawing/2014/main" id="{C1B96816-D42F-0951-761C-4571A24D382A}"/>
              </a:ext>
            </a:extLst>
          </p:cNvPr>
          <p:cNvPicPr>
            <a:picLocks noChangeAspect="1"/>
          </p:cNvPicPr>
          <p:nvPr/>
        </p:nvPicPr>
        <p:blipFill>
          <a:blip r:embed="rId3"/>
          <a:stretch>
            <a:fillRect/>
          </a:stretch>
        </p:blipFill>
        <p:spPr>
          <a:xfrm>
            <a:off x="3959891" y="5662062"/>
            <a:ext cx="5983940" cy="727021"/>
          </a:xfrm>
          <a:prstGeom prst="rect">
            <a:avLst/>
          </a:prstGeom>
        </p:spPr>
      </p:pic>
      <p:sp>
        <p:nvSpPr>
          <p:cNvPr id="4" name="Rectángulo: esquinas redondeadas 3">
            <a:extLst>
              <a:ext uri="{FF2B5EF4-FFF2-40B4-BE49-F238E27FC236}">
                <a16:creationId xmlns:a16="http://schemas.microsoft.com/office/drawing/2014/main" id="{F87D0F76-3E52-361A-A23D-6AA1EE2341CB}"/>
              </a:ext>
            </a:extLst>
          </p:cNvPr>
          <p:cNvSpPr/>
          <p:nvPr/>
        </p:nvSpPr>
        <p:spPr>
          <a:xfrm>
            <a:off x="1237913" y="273268"/>
            <a:ext cx="3644158" cy="2637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B0D4A727-F56C-181B-FAF0-70BA61D9567C}"/>
              </a:ext>
            </a:extLst>
          </p:cNvPr>
          <p:cNvSpPr txBox="1"/>
          <p:nvPr/>
        </p:nvSpPr>
        <p:spPr>
          <a:xfrm>
            <a:off x="1252930" y="320007"/>
            <a:ext cx="3406415" cy="2554545"/>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solidFill>
                  <a:schemeClr val="bg1"/>
                </a:solidFill>
                <a:latin typeface="Abadi" panose="020B0604020104020204" pitchFamily="34" charset="0"/>
              </a:rPr>
              <a:t>Calculate the mean for the </a:t>
            </a:r>
            <a:r>
              <a:rPr lang="en-US" sz="1600" dirty="0" err="1">
                <a:solidFill>
                  <a:schemeClr val="bg1"/>
                </a:solidFill>
                <a:latin typeface="Abadi" panose="020B0604020104020204" pitchFamily="34" charset="0"/>
              </a:rPr>
              <a:t>PayloadMass</a:t>
            </a:r>
            <a:r>
              <a:rPr lang="en-US" sz="1600" dirty="0">
                <a:solidFill>
                  <a:schemeClr val="bg1"/>
                </a:solidFill>
                <a:latin typeface="Abadi" panose="020B0604020104020204" pitchFamily="34" charset="0"/>
              </a:rPr>
              <a:t> column.</a:t>
            </a:r>
          </a:p>
          <a:p>
            <a:endParaRPr lang="en-US" sz="1600" dirty="0">
              <a:solidFill>
                <a:schemeClr val="bg1"/>
              </a:solidFill>
              <a:latin typeface="Abadi" panose="020B0604020104020204" pitchFamily="34" charset="0"/>
            </a:endParaRPr>
          </a:p>
          <a:p>
            <a:pPr marL="285750" indent="-285750">
              <a:buFont typeface="Wingdings" panose="05000000000000000000" pitchFamily="2" charset="2"/>
              <a:buChar char="ü"/>
            </a:pPr>
            <a:r>
              <a:rPr lang="en-US" sz="1600" dirty="0">
                <a:solidFill>
                  <a:schemeClr val="bg1"/>
                </a:solidFill>
                <a:latin typeface="Abadi" panose="020B0604020104020204" pitchFamily="34" charset="0"/>
              </a:rPr>
              <a:t>Replace </a:t>
            </a:r>
            <a:r>
              <a:rPr lang="en-US" sz="1600" b="1" dirty="0" err="1">
                <a:solidFill>
                  <a:schemeClr val="bg1"/>
                </a:solidFill>
                <a:latin typeface="Abadi" panose="020B0604020104020204" pitchFamily="34" charset="0"/>
              </a:rPr>
              <a:t>np.nan</a:t>
            </a:r>
            <a:r>
              <a:rPr lang="en-US" sz="1600" b="1" dirty="0">
                <a:solidFill>
                  <a:schemeClr val="bg1"/>
                </a:solidFill>
                <a:latin typeface="Abadi" panose="020B0604020104020204" pitchFamily="34" charset="0"/>
              </a:rPr>
              <a:t> </a:t>
            </a:r>
            <a:r>
              <a:rPr lang="en-US" sz="1600" dirty="0">
                <a:solidFill>
                  <a:schemeClr val="bg1"/>
                </a:solidFill>
                <a:latin typeface="Abadi" panose="020B0604020104020204" pitchFamily="34" charset="0"/>
              </a:rPr>
              <a:t>values in the </a:t>
            </a:r>
            <a:r>
              <a:rPr lang="en-US" sz="1600" dirty="0" err="1">
                <a:solidFill>
                  <a:schemeClr val="bg1"/>
                </a:solidFill>
                <a:latin typeface="Abadi" panose="020B0604020104020204" pitchFamily="34" charset="0"/>
              </a:rPr>
              <a:t>PayloadMass</a:t>
            </a:r>
            <a:r>
              <a:rPr lang="en-US" sz="1600" dirty="0">
                <a:solidFill>
                  <a:schemeClr val="bg1"/>
                </a:solidFill>
                <a:latin typeface="Abadi" panose="020B0604020104020204" pitchFamily="34" charset="0"/>
              </a:rPr>
              <a:t> column with the calculated mean.</a:t>
            </a:r>
          </a:p>
          <a:p>
            <a:endParaRPr lang="en-US" sz="1600" dirty="0">
              <a:solidFill>
                <a:schemeClr val="bg1"/>
              </a:solidFill>
              <a:latin typeface="Abadi" panose="020B0604020104020204" pitchFamily="34" charset="0"/>
            </a:endParaRPr>
          </a:p>
          <a:p>
            <a:pPr marL="285750" indent="-285750">
              <a:buFont typeface="Wingdings" panose="05000000000000000000" pitchFamily="2" charset="2"/>
              <a:buChar char="ü"/>
            </a:pPr>
            <a:r>
              <a:rPr lang="en-US" sz="1600" dirty="0">
                <a:solidFill>
                  <a:schemeClr val="bg1"/>
                </a:solidFill>
                <a:latin typeface="Abadi" panose="020B0604020104020204" pitchFamily="34" charset="0"/>
              </a:rPr>
              <a:t>Verify that the number of missing values in the </a:t>
            </a:r>
            <a:r>
              <a:rPr lang="en-US" sz="1600" dirty="0" err="1">
                <a:solidFill>
                  <a:schemeClr val="bg1"/>
                </a:solidFill>
                <a:latin typeface="Abadi" panose="020B0604020104020204" pitchFamily="34" charset="0"/>
              </a:rPr>
              <a:t>PayloadMass</a:t>
            </a:r>
            <a:r>
              <a:rPr lang="en-US" sz="1600" dirty="0">
                <a:solidFill>
                  <a:schemeClr val="bg1"/>
                </a:solidFill>
                <a:latin typeface="Abadi" panose="020B0604020104020204" pitchFamily="34" charset="0"/>
              </a:rPr>
              <a:t> column is zero.</a:t>
            </a:r>
            <a:endParaRPr lang="es-ES" sz="1600" dirty="0">
              <a:solidFill>
                <a:schemeClr val="bg1"/>
              </a:solidFill>
              <a:latin typeface="Abadi" panose="020B0604020104020204" pitchFamily="34" charset="0"/>
            </a:endParaRPr>
          </a:p>
        </p:txBody>
      </p:sp>
      <p:sp>
        <p:nvSpPr>
          <p:cNvPr id="9" name="Flecha: doblada 8">
            <a:extLst>
              <a:ext uri="{FF2B5EF4-FFF2-40B4-BE49-F238E27FC236}">
                <a16:creationId xmlns:a16="http://schemas.microsoft.com/office/drawing/2014/main" id="{06A2D497-BB33-8415-A510-6A3708F020D8}"/>
              </a:ext>
            </a:extLst>
          </p:cNvPr>
          <p:cNvSpPr/>
          <p:nvPr/>
        </p:nvSpPr>
        <p:spPr>
          <a:xfrm rot="16200000" flipH="1" flipV="1">
            <a:off x="4930183" y="1562060"/>
            <a:ext cx="982931" cy="1079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3" name="Imagen 12" descr="Texto&#10;&#10;Descripción generada automáticamente">
            <a:extLst>
              <a:ext uri="{FF2B5EF4-FFF2-40B4-BE49-F238E27FC236}">
                <a16:creationId xmlns:a16="http://schemas.microsoft.com/office/drawing/2014/main" id="{E4EE18BB-4EAD-B7BC-E2B3-A532D6AD0C23}"/>
              </a:ext>
            </a:extLst>
          </p:cNvPr>
          <p:cNvPicPr>
            <a:picLocks noChangeAspect="1"/>
          </p:cNvPicPr>
          <p:nvPr/>
        </p:nvPicPr>
        <p:blipFill>
          <a:blip r:embed="rId4"/>
          <a:stretch>
            <a:fillRect/>
          </a:stretch>
        </p:blipFill>
        <p:spPr>
          <a:xfrm>
            <a:off x="2526167" y="2993951"/>
            <a:ext cx="7858821" cy="2380401"/>
          </a:xfrm>
          <a:prstGeom prst="rect">
            <a:avLst/>
          </a:prstGeom>
        </p:spPr>
      </p:pic>
      <p:sp>
        <p:nvSpPr>
          <p:cNvPr id="15" name="Flecha: doblada 14">
            <a:extLst>
              <a:ext uri="{FF2B5EF4-FFF2-40B4-BE49-F238E27FC236}">
                <a16:creationId xmlns:a16="http://schemas.microsoft.com/office/drawing/2014/main" id="{791347BE-27A6-28ED-7B4B-5187A76628FA}"/>
              </a:ext>
            </a:extLst>
          </p:cNvPr>
          <p:cNvSpPr/>
          <p:nvPr/>
        </p:nvSpPr>
        <p:spPr>
          <a:xfrm rot="10800000" flipH="1">
            <a:off x="2727335" y="5358519"/>
            <a:ext cx="1067650" cy="90814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 name="Flecha: cheurón 2">
            <a:extLst>
              <a:ext uri="{FF2B5EF4-FFF2-40B4-BE49-F238E27FC236}">
                <a16:creationId xmlns:a16="http://schemas.microsoft.com/office/drawing/2014/main" id="{1AD8444D-CA2B-148A-041D-6E67770445BD}"/>
              </a:ext>
            </a:extLst>
          </p:cNvPr>
          <p:cNvSpPr/>
          <p:nvPr/>
        </p:nvSpPr>
        <p:spPr>
          <a:xfrm rot="5400000">
            <a:off x="10602607" y="4636722"/>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CuadroTexto 10">
            <a:extLst>
              <a:ext uri="{FF2B5EF4-FFF2-40B4-BE49-F238E27FC236}">
                <a16:creationId xmlns:a16="http://schemas.microsoft.com/office/drawing/2014/main" id="{32BABEC8-B05F-7AAC-5CAC-ECAFB23E0FBC}"/>
              </a:ext>
            </a:extLst>
          </p:cNvPr>
          <p:cNvSpPr txBox="1"/>
          <p:nvPr/>
        </p:nvSpPr>
        <p:spPr>
          <a:xfrm>
            <a:off x="6094344" y="468918"/>
            <a:ext cx="3275798" cy="584775"/>
          </a:xfrm>
          <a:prstGeom prst="rect">
            <a:avLst/>
          </a:prstGeom>
          <a:noFill/>
        </p:spPr>
        <p:txBody>
          <a:bodyPr wrap="square">
            <a:spAutoFit/>
          </a:bodyPr>
          <a:lstStyle/>
          <a:p>
            <a:r>
              <a:rPr lang="en-US" sz="3200" dirty="0">
                <a:solidFill>
                  <a:schemeClr val="tx2"/>
                </a:solidFill>
                <a:latin typeface="Abadi"/>
              </a:rPr>
              <a:t>Data Collection</a:t>
            </a:r>
            <a:endParaRPr lang="en-US" sz="3200" dirty="0">
              <a:solidFill>
                <a:schemeClr val="tx2"/>
              </a:solidFill>
            </a:endParaRPr>
          </a:p>
        </p:txBody>
      </p:sp>
    </p:spTree>
    <p:extLst>
      <p:ext uri="{BB962C8B-B14F-4D97-AF65-F5344CB8AC3E}">
        <p14:creationId xmlns:p14="http://schemas.microsoft.com/office/powerpoint/2010/main" val="384920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178884E-3D20-32E5-A22D-9C62CAA98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94634C-2E02-0CF2-68C1-088E04D6AFCB}"/>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2" name="CuadroTexto 41">
            <a:extLst>
              <a:ext uri="{FF2B5EF4-FFF2-40B4-BE49-F238E27FC236}">
                <a16:creationId xmlns:a16="http://schemas.microsoft.com/office/drawing/2014/main" id="{93DF0522-3371-C619-DEED-F6C17C91FB57}"/>
              </a:ext>
            </a:extLst>
          </p:cNvPr>
          <p:cNvSpPr txBox="1"/>
          <p:nvPr/>
        </p:nvSpPr>
        <p:spPr>
          <a:xfrm rot="16200000">
            <a:off x="-2220401" y="3061639"/>
            <a:ext cx="5343093" cy="584775"/>
          </a:xfrm>
          <a:prstGeom prst="rect">
            <a:avLst/>
          </a:prstGeom>
          <a:noFill/>
        </p:spPr>
        <p:txBody>
          <a:bodyPr wrap="square" rtlCol="0">
            <a:spAutoFit/>
          </a:bodyPr>
          <a:lstStyle/>
          <a:p>
            <a:pPr algn="ctr"/>
            <a:r>
              <a:rPr lang="es-ES" sz="3200" b="1" dirty="0" err="1">
                <a:solidFill>
                  <a:schemeClr val="tx2"/>
                </a:solidFill>
                <a:latin typeface="Abadi" panose="020B0604020104020204" pitchFamily="34" charset="0"/>
              </a:rPr>
              <a:t>Export</a:t>
            </a:r>
            <a:r>
              <a:rPr lang="es-ES" sz="3200" b="1" dirty="0">
                <a:solidFill>
                  <a:schemeClr val="tx2"/>
                </a:solidFill>
                <a:latin typeface="Abadi" panose="020B0604020104020204" pitchFamily="34" charset="0"/>
              </a:rPr>
              <a:t> Data</a:t>
            </a:r>
            <a:endParaRPr lang="en-US" sz="3600" b="1" dirty="0">
              <a:solidFill>
                <a:schemeClr val="tx2"/>
              </a:solidFill>
              <a:latin typeface="Abadi" panose="020B0604020104020204" pitchFamily="34" charset="0"/>
            </a:endParaRPr>
          </a:p>
        </p:txBody>
      </p:sp>
      <p:sp>
        <p:nvSpPr>
          <p:cNvPr id="4" name="Rectángulo: esquinas redondeadas 3">
            <a:extLst>
              <a:ext uri="{FF2B5EF4-FFF2-40B4-BE49-F238E27FC236}">
                <a16:creationId xmlns:a16="http://schemas.microsoft.com/office/drawing/2014/main" id="{3D6C9618-C005-D2DB-4DC7-22FF84818DAA}"/>
              </a:ext>
            </a:extLst>
          </p:cNvPr>
          <p:cNvSpPr/>
          <p:nvPr/>
        </p:nvSpPr>
        <p:spPr>
          <a:xfrm>
            <a:off x="1237913" y="1483648"/>
            <a:ext cx="3644158" cy="2637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33FF4F7D-2B56-7B8D-F37B-8836E53790C9}"/>
              </a:ext>
            </a:extLst>
          </p:cNvPr>
          <p:cNvSpPr txBox="1"/>
          <p:nvPr/>
        </p:nvSpPr>
        <p:spPr>
          <a:xfrm>
            <a:off x="1386891" y="1913015"/>
            <a:ext cx="3406415" cy="1569660"/>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Export the cleaned and filtered </a:t>
            </a:r>
            <a:r>
              <a:rPr lang="en-US" sz="2400" dirty="0" err="1">
                <a:solidFill>
                  <a:schemeClr val="bg1"/>
                </a:solidFill>
                <a:latin typeface="Abadi" panose="020B0604020104020204" pitchFamily="34" charset="0"/>
              </a:rPr>
              <a:t>dataframe</a:t>
            </a:r>
            <a:r>
              <a:rPr lang="en-US" sz="2400" dirty="0">
                <a:solidFill>
                  <a:schemeClr val="bg1"/>
                </a:solidFill>
                <a:latin typeface="Abadi" panose="020B0604020104020204" pitchFamily="34" charset="0"/>
              </a:rPr>
              <a:t> to a CSV file for the next section.</a:t>
            </a:r>
            <a:endParaRPr lang="es-ES" sz="2400" dirty="0">
              <a:solidFill>
                <a:schemeClr val="bg1"/>
              </a:solidFill>
              <a:latin typeface="Abadi" panose="020B0604020104020204" pitchFamily="34" charset="0"/>
            </a:endParaRPr>
          </a:p>
        </p:txBody>
      </p:sp>
      <p:sp>
        <p:nvSpPr>
          <p:cNvPr id="9" name="Flecha: doblada 8">
            <a:extLst>
              <a:ext uri="{FF2B5EF4-FFF2-40B4-BE49-F238E27FC236}">
                <a16:creationId xmlns:a16="http://schemas.microsoft.com/office/drawing/2014/main" id="{F7D8C071-A1FA-FF97-BBC4-2F54F7C8F067}"/>
              </a:ext>
            </a:extLst>
          </p:cNvPr>
          <p:cNvSpPr/>
          <p:nvPr/>
        </p:nvSpPr>
        <p:spPr>
          <a:xfrm rot="16200000" flipH="1" flipV="1">
            <a:off x="4930183" y="2593386"/>
            <a:ext cx="982931" cy="1079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 name="Imagen 2">
            <a:extLst>
              <a:ext uri="{FF2B5EF4-FFF2-40B4-BE49-F238E27FC236}">
                <a16:creationId xmlns:a16="http://schemas.microsoft.com/office/drawing/2014/main" id="{713586D7-EB70-9004-A62F-3A252BB776B0}"/>
              </a:ext>
            </a:extLst>
          </p:cNvPr>
          <p:cNvPicPr>
            <a:picLocks noChangeAspect="1"/>
          </p:cNvPicPr>
          <p:nvPr/>
        </p:nvPicPr>
        <p:blipFill>
          <a:blip r:embed="rId3"/>
          <a:stretch>
            <a:fillRect/>
          </a:stretch>
        </p:blipFill>
        <p:spPr>
          <a:xfrm>
            <a:off x="2160622" y="4393162"/>
            <a:ext cx="8602275" cy="885949"/>
          </a:xfrm>
          <a:prstGeom prst="rect">
            <a:avLst/>
          </a:prstGeom>
        </p:spPr>
      </p:pic>
      <p:pic>
        <p:nvPicPr>
          <p:cNvPr id="5" name="Imagen 4" descr="Forma&#10;&#10;Descripción generada automáticamente con confianza baja">
            <a:hlinkClick r:id="rId4"/>
            <a:extLst>
              <a:ext uri="{FF2B5EF4-FFF2-40B4-BE49-F238E27FC236}">
                <a16:creationId xmlns:a16="http://schemas.microsoft.com/office/drawing/2014/main" id="{EE8AFB16-A426-FA15-6D98-1D43952C3C5D}"/>
              </a:ext>
            </a:extLst>
          </p:cNvPr>
          <p:cNvPicPr>
            <a:picLocks noChangeAspect="1"/>
          </p:cNvPicPr>
          <p:nvPr/>
        </p:nvPicPr>
        <p:blipFill>
          <a:blip r:embed="rId5"/>
          <a:stretch>
            <a:fillRect/>
          </a:stretch>
        </p:blipFill>
        <p:spPr>
          <a:xfrm>
            <a:off x="5783418" y="416967"/>
            <a:ext cx="736115" cy="694432"/>
          </a:xfrm>
          <a:prstGeom prst="rect">
            <a:avLst/>
          </a:prstGeom>
        </p:spPr>
      </p:pic>
      <p:pic>
        <p:nvPicPr>
          <p:cNvPr id="8" name="Imagen 7" descr="Forma&#10;&#10;Descripción generada automáticamente con confianza baja">
            <a:hlinkClick r:id="rId4"/>
            <a:extLst>
              <a:ext uri="{FF2B5EF4-FFF2-40B4-BE49-F238E27FC236}">
                <a16:creationId xmlns:a16="http://schemas.microsoft.com/office/drawing/2014/main" id="{CD16BC71-FB41-8E22-EA5A-5743C9E64761}"/>
              </a:ext>
            </a:extLst>
          </p:cNvPr>
          <p:cNvPicPr>
            <a:picLocks noChangeAspect="1"/>
          </p:cNvPicPr>
          <p:nvPr/>
        </p:nvPicPr>
        <p:blipFill>
          <a:blip r:embed="rId5"/>
          <a:stretch>
            <a:fillRect/>
          </a:stretch>
        </p:blipFill>
        <p:spPr>
          <a:xfrm>
            <a:off x="5813898" y="416967"/>
            <a:ext cx="736115" cy="694432"/>
          </a:xfrm>
          <a:prstGeom prst="rect">
            <a:avLst/>
          </a:prstGeom>
        </p:spPr>
      </p:pic>
      <p:sp>
        <p:nvSpPr>
          <p:cNvPr id="10" name="CuadroTexto 9">
            <a:extLst>
              <a:ext uri="{FF2B5EF4-FFF2-40B4-BE49-F238E27FC236}">
                <a16:creationId xmlns:a16="http://schemas.microsoft.com/office/drawing/2014/main" id="{D5F1ACA8-1F71-DCAC-FE42-4ADB315B4051}"/>
              </a:ext>
            </a:extLst>
          </p:cNvPr>
          <p:cNvSpPr txBox="1"/>
          <p:nvPr/>
        </p:nvSpPr>
        <p:spPr>
          <a:xfrm>
            <a:off x="6629400" y="387708"/>
            <a:ext cx="4828572" cy="830997"/>
          </a:xfrm>
          <a:prstGeom prst="rect">
            <a:avLst/>
          </a:prstGeom>
          <a:noFill/>
        </p:spPr>
        <p:txBody>
          <a:bodyPr wrap="square" rtlCol="0">
            <a:spAutoFit/>
          </a:bodyPr>
          <a:lstStyle/>
          <a:p>
            <a:r>
              <a:rPr lang="en-US" sz="1600" dirty="0" err="1">
                <a:hlinkClick r:id="rId6"/>
              </a:rPr>
              <a:t>Spacex</a:t>
            </a:r>
            <a:r>
              <a:rPr lang="en-US" sz="1600" dirty="0">
                <a:hlinkClick r:id="rId6"/>
              </a:rPr>
              <a:t>-launch-data/Collecting the Data/dataset_part_1.csv at main · </a:t>
            </a:r>
            <a:r>
              <a:rPr lang="en-US" sz="1600" dirty="0" err="1">
                <a:hlinkClick r:id="rId6"/>
              </a:rPr>
              <a:t>CriselPy</a:t>
            </a:r>
            <a:r>
              <a:rPr lang="en-US" sz="1600" dirty="0">
                <a:hlinkClick r:id="rId6"/>
              </a:rPr>
              <a:t>/</a:t>
            </a:r>
            <a:r>
              <a:rPr lang="en-US" sz="1600" dirty="0" err="1">
                <a:hlinkClick r:id="rId6"/>
              </a:rPr>
              <a:t>Spacex</a:t>
            </a:r>
            <a:r>
              <a:rPr lang="en-US" sz="1600" dirty="0">
                <a:hlinkClick r:id="rId6"/>
              </a:rPr>
              <a:t>-launch-data</a:t>
            </a:r>
            <a:endParaRPr lang="es-ES" sz="1600" dirty="0">
              <a:latin typeface="Abadi" panose="020B0604020104020204" pitchFamily="34" charset="0"/>
            </a:endParaRPr>
          </a:p>
        </p:txBody>
      </p:sp>
      <p:sp>
        <p:nvSpPr>
          <p:cNvPr id="12" name="CuadroTexto 11">
            <a:extLst>
              <a:ext uri="{FF2B5EF4-FFF2-40B4-BE49-F238E27FC236}">
                <a16:creationId xmlns:a16="http://schemas.microsoft.com/office/drawing/2014/main" id="{BB888D1B-C3BA-050F-5A94-B434C8C75C0A}"/>
              </a:ext>
            </a:extLst>
          </p:cNvPr>
          <p:cNvSpPr txBox="1"/>
          <p:nvPr/>
        </p:nvSpPr>
        <p:spPr>
          <a:xfrm>
            <a:off x="743534" y="742067"/>
            <a:ext cx="6097656" cy="584775"/>
          </a:xfrm>
          <a:prstGeom prst="rect">
            <a:avLst/>
          </a:prstGeom>
          <a:noFill/>
        </p:spPr>
        <p:txBody>
          <a:bodyPr wrap="square">
            <a:spAutoFit/>
          </a:bodyPr>
          <a:lstStyle/>
          <a:p>
            <a:r>
              <a:rPr lang="en-US" sz="3200" b="1" dirty="0">
                <a:solidFill>
                  <a:schemeClr val="tx2"/>
                </a:solidFill>
                <a:latin typeface="Abadi"/>
              </a:rPr>
              <a:t>Data Collection</a:t>
            </a:r>
            <a:endParaRPr lang="en-US" sz="3200" b="1" dirty="0">
              <a:solidFill>
                <a:schemeClr val="tx2"/>
              </a:solidFill>
            </a:endParaRPr>
          </a:p>
        </p:txBody>
      </p:sp>
    </p:spTree>
    <p:extLst>
      <p:ext uri="{BB962C8B-B14F-4D97-AF65-F5344CB8AC3E}">
        <p14:creationId xmlns:p14="http://schemas.microsoft.com/office/powerpoint/2010/main" val="3127601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a:solidFill>
                  <a:srgbClr val="FFFFFF"/>
                </a:solidFill>
                <a:latin typeface="+mj-lt"/>
                <a:ea typeface="+mj-ea"/>
                <a:cs typeface="+mj-cs"/>
              </a:rPr>
              <a:t>Outline</a:t>
            </a:r>
          </a:p>
        </p:txBody>
      </p:sp>
      <p:pic>
        <p:nvPicPr>
          <p:cNvPr id="6" name="Imagen 5" descr="Interfaz de usuario gráfica, Aplicación&#10;&#10;Descripción generada automáticamente">
            <a:extLst>
              <a:ext uri="{FF2B5EF4-FFF2-40B4-BE49-F238E27FC236}">
                <a16:creationId xmlns:a16="http://schemas.microsoft.com/office/drawing/2014/main" id="{E74B85D2-5ADB-BDD6-A6A9-514F3039A702}"/>
              </a:ext>
            </a:extLst>
          </p:cNvPr>
          <p:cNvPicPr>
            <a:picLocks noChangeAspect="1"/>
          </p:cNvPicPr>
          <p:nvPr/>
        </p:nvPicPr>
        <p:blipFill>
          <a:blip r:embed="rId3"/>
          <a:stretch>
            <a:fillRect/>
          </a:stretch>
        </p:blipFill>
        <p:spPr>
          <a:xfrm>
            <a:off x="731952" y="1966293"/>
            <a:ext cx="10728094" cy="445216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rot="16200000">
            <a:off x="-1488409" y="3154475"/>
            <a:ext cx="3784910" cy="549050"/>
          </a:xfrm>
          <a:prstGeom prst="rect">
            <a:avLst/>
          </a:prstGeom>
        </p:spPr>
        <p:txBody>
          <a:bodyPr lIns="91440" tIns="45720" rIns="91440" bIns="45720" anchor="t">
            <a:noAutofit/>
          </a:bodyPr>
          <a:lstStyle/>
          <a:p>
            <a:pPr marL="0" indent="0">
              <a:lnSpc>
                <a:spcPct val="100000"/>
              </a:lnSpc>
              <a:spcBef>
                <a:spcPts val="1400"/>
              </a:spcBef>
              <a:buNone/>
            </a:pPr>
            <a:r>
              <a:rPr lang="es-ES" sz="3200" b="1" dirty="0" err="1">
                <a:solidFill>
                  <a:schemeClr val="tx2"/>
                </a:solidFill>
                <a:latin typeface="Abadi" panose="020B0604020104020204" pitchFamily="34" charset="0"/>
              </a:rPr>
              <a:t>Importing</a:t>
            </a:r>
            <a:r>
              <a:rPr lang="es-ES" sz="3200" b="1" dirty="0">
                <a:solidFill>
                  <a:schemeClr val="tx2"/>
                </a:solidFill>
                <a:latin typeface="Abadi" panose="020B0604020104020204" pitchFamily="34" charset="0"/>
              </a:rPr>
              <a:t> </a:t>
            </a:r>
            <a:r>
              <a:rPr lang="es-ES" sz="3200" b="1" dirty="0" err="1">
                <a:solidFill>
                  <a:schemeClr val="tx2"/>
                </a:solidFill>
                <a:latin typeface="Abadi" panose="020B0604020104020204" pitchFamily="34" charset="0"/>
              </a:rPr>
              <a:t>Packages</a:t>
            </a:r>
            <a:endParaRPr lang="es-ES" sz="3200" b="1" dirty="0">
              <a:solidFill>
                <a:schemeClr val="tx2"/>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Collection - Scraping</a:t>
            </a:r>
            <a:endParaRPr lang="en-US" b="1" dirty="0">
              <a:solidFill>
                <a:schemeClr val="tx2"/>
              </a:solidFill>
            </a:endParaRPr>
          </a:p>
        </p:txBody>
      </p:sp>
      <p:sp>
        <p:nvSpPr>
          <p:cNvPr id="5" name="Rectángulo: esquinas redondeadas 4">
            <a:extLst>
              <a:ext uri="{FF2B5EF4-FFF2-40B4-BE49-F238E27FC236}">
                <a16:creationId xmlns:a16="http://schemas.microsoft.com/office/drawing/2014/main" id="{C277D41C-380B-7491-3ED2-152B2DF0B816}"/>
              </a:ext>
            </a:extLst>
          </p:cNvPr>
          <p:cNvSpPr/>
          <p:nvPr/>
        </p:nvSpPr>
        <p:spPr>
          <a:xfrm>
            <a:off x="770011" y="1811962"/>
            <a:ext cx="4158605" cy="46152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3CA9016E-ABC4-D057-BFCC-F1E5FCE4ABF5}"/>
              </a:ext>
            </a:extLst>
          </p:cNvPr>
          <p:cNvSpPr txBox="1"/>
          <p:nvPr/>
        </p:nvSpPr>
        <p:spPr>
          <a:xfrm>
            <a:off x="1000569" y="1907363"/>
            <a:ext cx="3859901" cy="4339650"/>
          </a:xfrm>
          <a:prstGeom prst="rect">
            <a:avLst/>
          </a:prstGeom>
          <a:noFill/>
        </p:spPr>
        <p:txBody>
          <a:bodyPr wrap="square" rtlCol="0">
            <a:spAutoFit/>
          </a:bodyPr>
          <a:lstStyle/>
          <a:p>
            <a:pPr marL="285750" indent="-285750">
              <a:buFont typeface="Arial" panose="020B0604020202020204" pitchFamily="34" charset="0"/>
              <a:buChar char="•"/>
            </a:pPr>
            <a:r>
              <a:rPr lang="es-ES" dirty="0" err="1">
                <a:solidFill>
                  <a:schemeClr val="bg1"/>
                </a:solidFill>
                <a:latin typeface="Abadi" panose="020B0604020104020204" pitchFamily="34" charset="0"/>
              </a:rPr>
              <a:t>Imported</a:t>
            </a:r>
            <a:r>
              <a:rPr lang="es-ES" dirty="0">
                <a:solidFill>
                  <a:schemeClr val="bg1"/>
                </a:solidFill>
                <a:latin typeface="Abadi" panose="020B0604020104020204" pitchFamily="34" charset="0"/>
              </a:rPr>
              <a:t> </a:t>
            </a:r>
            <a:r>
              <a:rPr lang="es-ES" dirty="0" err="1">
                <a:solidFill>
                  <a:schemeClr val="bg1"/>
                </a:solidFill>
                <a:latin typeface="Abadi" panose="020B0604020104020204" pitchFamily="34" charset="0"/>
              </a:rPr>
              <a:t>Packages</a:t>
            </a:r>
            <a:r>
              <a:rPr lang="es-ES" dirty="0">
                <a:solidFill>
                  <a:schemeClr val="bg1"/>
                </a:solidFill>
                <a:latin typeface="Abadi" panose="020B0604020104020204" pitchFamily="34" charset="0"/>
              </a:rPr>
              <a:t>:</a:t>
            </a:r>
          </a:p>
          <a:p>
            <a:pPr marL="285750" indent="-285750">
              <a:buFont typeface="Arial" panose="020B0604020202020204" pitchFamily="34" charset="0"/>
              <a:buChar char="•"/>
            </a:pPr>
            <a:endParaRPr lang="es-ES"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err="1">
                <a:solidFill>
                  <a:schemeClr val="bg1"/>
                </a:solidFill>
                <a:latin typeface="Abadi" panose="020B0604020104020204" pitchFamily="34" charset="0"/>
              </a:rPr>
              <a:t>sys</a:t>
            </a:r>
            <a:r>
              <a:rPr lang="es-ES" sz="1600"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System-specific</a:t>
            </a:r>
            <a:r>
              <a:rPr lang="es-ES" sz="1600"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parameters</a:t>
            </a:r>
            <a:r>
              <a:rPr lang="es-ES" sz="1600" dirty="0">
                <a:solidFill>
                  <a:schemeClr val="bg1"/>
                </a:solidFill>
                <a:latin typeface="Abadi" panose="020B0604020104020204" pitchFamily="34" charset="0"/>
              </a:rPr>
              <a:t> and </a:t>
            </a:r>
            <a:r>
              <a:rPr lang="es-ES" sz="1600" dirty="0" err="1">
                <a:solidFill>
                  <a:schemeClr val="bg1"/>
                </a:solidFill>
                <a:latin typeface="Abadi" panose="020B0604020104020204" pitchFamily="34" charset="0"/>
              </a:rPr>
              <a:t>functions</a:t>
            </a:r>
            <a:r>
              <a:rPr lang="es-ES" sz="1600" dirty="0">
                <a:solidFill>
                  <a:schemeClr val="bg1"/>
                </a:solidFill>
                <a:latin typeface="Abadi" panose="020B0604020104020204" pitchFamily="34" charset="0"/>
              </a:rPr>
              <a:t>.</a:t>
            </a:r>
          </a:p>
          <a:p>
            <a:pPr lvl="1"/>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err="1">
                <a:solidFill>
                  <a:schemeClr val="bg1"/>
                </a:solidFill>
                <a:latin typeface="Abadi" panose="020B0604020104020204" pitchFamily="34" charset="0"/>
              </a:rPr>
              <a:t>requests</a:t>
            </a:r>
            <a:r>
              <a:rPr lang="es-ES" sz="1600" b="1"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Perform</a:t>
            </a:r>
            <a:r>
              <a:rPr lang="es-ES" sz="1600" dirty="0">
                <a:solidFill>
                  <a:schemeClr val="bg1"/>
                </a:solidFill>
                <a:latin typeface="Abadi" panose="020B0604020104020204" pitchFamily="34" charset="0"/>
              </a:rPr>
              <a:t> HTTP </a:t>
            </a:r>
            <a:r>
              <a:rPr lang="es-ES" sz="1600" dirty="0" err="1">
                <a:solidFill>
                  <a:schemeClr val="bg1"/>
                </a:solidFill>
                <a:latin typeface="Abadi" panose="020B0604020104020204" pitchFamily="34" charset="0"/>
              </a:rPr>
              <a:t>requests</a:t>
            </a:r>
            <a:r>
              <a:rPr lang="es-ES" sz="1600" dirty="0">
                <a:solidFill>
                  <a:schemeClr val="bg1"/>
                </a:solidFill>
                <a:latin typeface="Abadi" panose="020B0604020104020204" pitchFamily="34" charset="0"/>
              </a:rPr>
              <a:t>.</a:t>
            </a:r>
          </a:p>
          <a:p>
            <a:pPr lvl="1"/>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err="1">
                <a:solidFill>
                  <a:schemeClr val="bg1"/>
                </a:solidFill>
                <a:latin typeface="Abadi" panose="020B0604020104020204" pitchFamily="34" charset="0"/>
              </a:rPr>
              <a:t>BeautifulSoup</a:t>
            </a:r>
            <a:r>
              <a:rPr lang="es-ES" sz="1600" b="1" dirty="0">
                <a:solidFill>
                  <a:schemeClr val="bg1"/>
                </a:solidFill>
                <a:latin typeface="Abadi" panose="020B0604020104020204" pitchFamily="34" charset="0"/>
              </a:rPr>
              <a:t>: </a:t>
            </a:r>
            <a:r>
              <a:rPr lang="es-ES" sz="1600" dirty="0" err="1">
                <a:solidFill>
                  <a:schemeClr val="bg1"/>
                </a:solidFill>
                <a:latin typeface="Abadi" panose="020B0604020104020204" pitchFamily="34" charset="0"/>
              </a:rPr>
              <a:t>Parse</a:t>
            </a:r>
            <a:r>
              <a:rPr lang="es-ES" sz="1600" dirty="0">
                <a:solidFill>
                  <a:schemeClr val="bg1"/>
                </a:solidFill>
                <a:latin typeface="Abadi" panose="020B0604020104020204" pitchFamily="34" charset="0"/>
              </a:rPr>
              <a:t> HTML and XML </a:t>
            </a:r>
            <a:r>
              <a:rPr lang="es-ES" sz="1600" dirty="0" err="1">
                <a:solidFill>
                  <a:schemeClr val="bg1"/>
                </a:solidFill>
                <a:latin typeface="Abadi" panose="020B0604020104020204" pitchFamily="34" charset="0"/>
              </a:rPr>
              <a:t>documents</a:t>
            </a:r>
            <a:r>
              <a:rPr lang="es-ES" sz="1600" dirty="0">
                <a:solidFill>
                  <a:schemeClr val="bg1"/>
                </a:solidFill>
                <a:latin typeface="Abadi" panose="020B0604020104020204" pitchFamily="34" charset="0"/>
              </a:rPr>
              <a:t>.</a:t>
            </a:r>
          </a:p>
          <a:p>
            <a:pPr lvl="1"/>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a:solidFill>
                  <a:schemeClr val="bg1"/>
                </a:solidFill>
                <a:latin typeface="Abadi" panose="020B0604020104020204" pitchFamily="34" charset="0"/>
              </a:rPr>
              <a:t>re: </a:t>
            </a:r>
            <a:r>
              <a:rPr lang="es-ES" sz="1600" dirty="0">
                <a:solidFill>
                  <a:schemeClr val="bg1"/>
                </a:solidFill>
                <a:latin typeface="Abadi" panose="020B0604020104020204" pitchFamily="34" charset="0"/>
              </a:rPr>
              <a:t>Regular </a:t>
            </a:r>
            <a:r>
              <a:rPr lang="es-ES" sz="1600" dirty="0" err="1">
                <a:solidFill>
                  <a:schemeClr val="bg1"/>
                </a:solidFill>
                <a:latin typeface="Abadi" panose="020B0604020104020204" pitchFamily="34" charset="0"/>
              </a:rPr>
              <a:t>expressions</a:t>
            </a:r>
            <a:r>
              <a:rPr lang="es-ES" sz="1600" dirty="0">
                <a:solidFill>
                  <a:schemeClr val="bg1"/>
                </a:solidFill>
                <a:latin typeface="Abadi" panose="020B0604020104020204" pitchFamily="34" charset="0"/>
              </a:rPr>
              <a:t>.</a:t>
            </a:r>
          </a:p>
          <a:p>
            <a:pPr lvl="1"/>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err="1">
                <a:solidFill>
                  <a:schemeClr val="bg1"/>
                </a:solidFill>
                <a:latin typeface="Abadi" panose="020B0604020104020204" pitchFamily="34" charset="0"/>
              </a:rPr>
              <a:t>unicodedata</a:t>
            </a:r>
            <a:r>
              <a:rPr lang="es-ES" sz="1600" dirty="0">
                <a:solidFill>
                  <a:schemeClr val="bg1"/>
                </a:solidFill>
                <a:latin typeface="Abadi" panose="020B0604020104020204" pitchFamily="34" charset="0"/>
              </a:rPr>
              <a:t>: Unicode data </a:t>
            </a:r>
            <a:r>
              <a:rPr lang="es-ES" sz="1600" dirty="0" err="1">
                <a:solidFill>
                  <a:schemeClr val="bg1"/>
                </a:solidFill>
                <a:latin typeface="Abadi" panose="020B0604020104020204" pitchFamily="34" charset="0"/>
              </a:rPr>
              <a:t>manipulation</a:t>
            </a:r>
            <a:r>
              <a:rPr lang="es-ES" sz="1600" dirty="0">
                <a:solidFill>
                  <a:schemeClr val="bg1"/>
                </a:solidFill>
                <a:latin typeface="Abadi" panose="020B0604020104020204" pitchFamily="34" charset="0"/>
              </a:rPr>
              <a:t>.</a:t>
            </a:r>
          </a:p>
          <a:p>
            <a:pPr lvl="1"/>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s-ES" sz="1600" b="1" dirty="0">
                <a:solidFill>
                  <a:schemeClr val="bg1"/>
                </a:solidFill>
                <a:latin typeface="Abadi" panose="020B0604020104020204" pitchFamily="34" charset="0"/>
              </a:rPr>
              <a:t>pandas: </a:t>
            </a:r>
            <a:r>
              <a:rPr lang="es-ES" sz="1600" dirty="0">
                <a:solidFill>
                  <a:schemeClr val="bg1"/>
                </a:solidFill>
                <a:latin typeface="Abadi" panose="020B0604020104020204" pitchFamily="34" charset="0"/>
              </a:rPr>
              <a:t>Data </a:t>
            </a:r>
            <a:r>
              <a:rPr lang="es-ES" sz="1600" dirty="0" err="1">
                <a:solidFill>
                  <a:schemeClr val="bg1"/>
                </a:solidFill>
                <a:latin typeface="Abadi" panose="020B0604020104020204" pitchFamily="34" charset="0"/>
              </a:rPr>
              <a:t>manipulation</a:t>
            </a:r>
            <a:r>
              <a:rPr lang="es-ES" sz="1600" dirty="0">
                <a:solidFill>
                  <a:schemeClr val="bg1"/>
                </a:solidFill>
                <a:latin typeface="Abadi" panose="020B0604020104020204" pitchFamily="34" charset="0"/>
              </a:rPr>
              <a:t> and </a:t>
            </a:r>
            <a:r>
              <a:rPr lang="es-ES" sz="1600" dirty="0" err="1">
                <a:solidFill>
                  <a:schemeClr val="bg1"/>
                </a:solidFill>
                <a:latin typeface="Abadi" panose="020B0604020104020204" pitchFamily="34" charset="0"/>
              </a:rPr>
              <a:t>analysis</a:t>
            </a:r>
            <a:r>
              <a:rPr lang="es-ES" sz="1600" dirty="0">
                <a:solidFill>
                  <a:schemeClr val="bg1"/>
                </a:solidFill>
                <a:latin typeface="Abadi" panose="020B0604020104020204" pitchFamily="34" charset="0"/>
              </a:rPr>
              <a:t>.</a:t>
            </a:r>
          </a:p>
        </p:txBody>
      </p:sp>
      <p:sp>
        <p:nvSpPr>
          <p:cNvPr id="8" name="CuadroTexto 7">
            <a:extLst>
              <a:ext uri="{FF2B5EF4-FFF2-40B4-BE49-F238E27FC236}">
                <a16:creationId xmlns:a16="http://schemas.microsoft.com/office/drawing/2014/main" id="{C365986D-B07F-FD69-7ECB-5CA3DB2ABD51}"/>
              </a:ext>
            </a:extLst>
          </p:cNvPr>
          <p:cNvSpPr txBox="1"/>
          <p:nvPr/>
        </p:nvSpPr>
        <p:spPr>
          <a:xfrm>
            <a:off x="820738" y="1312865"/>
            <a:ext cx="8522208" cy="369332"/>
          </a:xfrm>
          <a:prstGeom prst="rect">
            <a:avLst/>
          </a:prstGeom>
          <a:noFill/>
        </p:spPr>
        <p:txBody>
          <a:bodyPr wrap="square" rtlCol="0">
            <a:spAutoFit/>
          </a:bodyPr>
          <a:lstStyle/>
          <a:p>
            <a:r>
              <a:rPr lang="en-US" dirty="0">
                <a:solidFill>
                  <a:schemeClr val="tx2"/>
                </a:solidFill>
                <a:latin typeface="Abadi" panose="020B0604020104020204" pitchFamily="34" charset="0"/>
              </a:rPr>
              <a:t>Import the necessary packages for web scraping and data manipulation.</a:t>
            </a:r>
          </a:p>
        </p:txBody>
      </p:sp>
      <p:pic>
        <p:nvPicPr>
          <p:cNvPr id="10" name="Imagen 9" descr="Texto&#10;&#10;Descripción generada automáticamente">
            <a:extLst>
              <a:ext uri="{FF2B5EF4-FFF2-40B4-BE49-F238E27FC236}">
                <a16:creationId xmlns:a16="http://schemas.microsoft.com/office/drawing/2014/main" id="{5BCC30DC-391A-BFE9-EBC0-C2699917A4CD}"/>
              </a:ext>
            </a:extLst>
          </p:cNvPr>
          <p:cNvPicPr>
            <a:picLocks noChangeAspect="1"/>
          </p:cNvPicPr>
          <p:nvPr/>
        </p:nvPicPr>
        <p:blipFill>
          <a:blip r:embed="rId3"/>
          <a:stretch>
            <a:fillRect/>
          </a:stretch>
        </p:blipFill>
        <p:spPr>
          <a:xfrm>
            <a:off x="5738821" y="2421503"/>
            <a:ext cx="6223445" cy="1867033"/>
          </a:xfrm>
          <a:prstGeom prst="rect">
            <a:avLst/>
          </a:prstGeom>
        </p:spPr>
      </p:pic>
      <p:sp>
        <p:nvSpPr>
          <p:cNvPr id="13" name="Flecha: a la derecha 12">
            <a:extLst>
              <a:ext uri="{FF2B5EF4-FFF2-40B4-BE49-F238E27FC236}">
                <a16:creationId xmlns:a16="http://schemas.microsoft.com/office/drawing/2014/main" id="{93B10B08-6819-37D6-79A2-D6C2F3554442}"/>
              </a:ext>
            </a:extLst>
          </p:cNvPr>
          <p:cNvSpPr/>
          <p:nvPr/>
        </p:nvSpPr>
        <p:spPr>
          <a:xfrm>
            <a:off x="4983480" y="3246120"/>
            <a:ext cx="755341" cy="5522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Forma&#10;&#10;Descripción generada automáticamente con confianza baja">
            <a:hlinkClick r:id="rId4"/>
            <a:extLst>
              <a:ext uri="{FF2B5EF4-FFF2-40B4-BE49-F238E27FC236}">
                <a16:creationId xmlns:a16="http://schemas.microsoft.com/office/drawing/2014/main" id="{F1981966-040A-F2DA-4FB1-28E7D2E926EB}"/>
              </a:ext>
            </a:extLst>
          </p:cNvPr>
          <p:cNvPicPr>
            <a:picLocks noChangeAspect="1"/>
          </p:cNvPicPr>
          <p:nvPr/>
        </p:nvPicPr>
        <p:blipFill>
          <a:blip r:embed="rId5"/>
          <a:stretch>
            <a:fillRect/>
          </a:stretch>
        </p:blipFill>
        <p:spPr>
          <a:xfrm>
            <a:off x="6463122" y="433385"/>
            <a:ext cx="736115" cy="694432"/>
          </a:xfrm>
          <a:prstGeom prst="rect">
            <a:avLst/>
          </a:prstGeom>
        </p:spPr>
      </p:pic>
      <p:sp>
        <p:nvSpPr>
          <p:cNvPr id="15" name="CuadroTexto 14">
            <a:extLst>
              <a:ext uri="{FF2B5EF4-FFF2-40B4-BE49-F238E27FC236}">
                <a16:creationId xmlns:a16="http://schemas.microsoft.com/office/drawing/2014/main" id="{E511D467-200B-F161-B674-78C79002181B}"/>
              </a:ext>
            </a:extLst>
          </p:cNvPr>
          <p:cNvSpPr txBox="1"/>
          <p:nvPr/>
        </p:nvSpPr>
        <p:spPr>
          <a:xfrm>
            <a:off x="7265298" y="351509"/>
            <a:ext cx="4402445" cy="923330"/>
          </a:xfrm>
          <a:prstGeom prst="rect">
            <a:avLst/>
          </a:prstGeom>
          <a:noFill/>
        </p:spPr>
        <p:txBody>
          <a:bodyPr wrap="square" rtlCol="0">
            <a:spAutoFit/>
          </a:bodyPr>
          <a:lstStyle/>
          <a:p>
            <a:r>
              <a:rPr lang="es-ES" dirty="0" err="1">
                <a:latin typeface="Abadi" panose="020B0604020104020204" pitchFamily="34" charset="0"/>
                <a:hlinkClick r:id="rId4"/>
              </a:rPr>
              <a:t>Spacex</a:t>
            </a:r>
            <a:r>
              <a:rPr lang="es-ES" dirty="0">
                <a:latin typeface="Abadi" panose="020B0604020104020204" pitchFamily="34" charset="0"/>
                <a:hlinkClick r:id="rId4"/>
              </a:rPr>
              <a:t>-</a:t>
            </a:r>
            <a:r>
              <a:rPr lang="es-ES" dirty="0" err="1">
                <a:latin typeface="Abadi" panose="020B0604020104020204" pitchFamily="34" charset="0"/>
                <a:hlinkClick r:id="rId4"/>
              </a:rPr>
              <a:t>launch</a:t>
            </a:r>
            <a:r>
              <a:rPr lang="es-ES" dirty="0">
                <a:latin typeface="Abadi" panose="020B0604020104020204" pitchFamily="34" charset="0"/>
                <a:hlinkClick r:id="rId4"/>
              </a:rPr>
              <a:t>-data/</a:t>
            </a:r>
            <a:r>
              <a:rPr lang="es-ES" dirty="0" err="1">
                <a:latin typeface="Abadi" panose="020B0604020104020204" pitchFamily="34" charset="0"/>
                <a:hlinkClick r:id="rId4"/>
              </a:rPr>
              <a:t>Collecting</a:t>
            </a:r>
            <a:r>
              <a:rPr lang="es-ES" dirty="0">
                <a:latin typeface="Abadi" panose="020B0604020104020204" pitchFamily="34" charset="0"/>
                <a:hlinkClick r:id="rId4"/>
              </a:rPr>
              <a:t> </a:t>
            </a:r>
            <a:r>
              <a:rPr lang="es-ES" dirty="0" err="1">
                <a:latin typeface="Abadi" panose="020B0604020104020204" pitchFamily="34" charset="0"/>
                <a:hlinkClick r:id="rId4"/>
              </a:rPr>
              <a:t>the</a:t>
            </a:r>
            <a:r>
              <a:rPr lang="es-ES" dirty="0">
                <a:latin typeface="Abadi" panose="020B0604020104020204" pitchFamily="34" charset="0"/>
                <a:hlinkClick r:id="rId4"/>
              </a:rPr>
              <a:t> Data/</a:t>
            </a:r>
            <a:r>
              <a:rPr lang="es-ES" dirty="0" err="1">
                <a:latin typeface="Abadi" panose="020B0604020104020204" pitchFamily="34" charset="0"/>
                <a:hlinkClick r:id="rId4"/>
              </a:rPr>
              <a:t>jupyter-labs-webscraping.ipynb</a:t>
            </a:r>
            <a:r>
              <a:rPr lang="es-ES" dirty="0">
                <a:latin typeface="Abadi" panose="020B0604020104020204" pitchFamily="34" charset="0"/>
                <a:hlinkClick r:id="rId4"/>
              </a:rPr>
              <a:t> at </a:t>
            </a:r>
            <a:r>
              <a:rPr lang="es-ES" dirty="0" err="1">
                <a:latin typeface="Abadi" panose="020B0604020104020204" pitchFamily="34" charset="0"/>
                <a:hlinkClick r:id="rId4"/>
              </a:rPr>
              <a:t>main</a:t>
            </a:r>
            <a:r>
              <a:rPr lang="es-ES" dirty="0">
                <a:latin typeface="Abadi" panose="020B0604020104020204" pitchFamily="34" charset="0"/>
                <a:hlinkClick r:id="rId4"/>
              </a:rPr>
              <a:t> · </a:t>
            </a:r>
            <a:r>
              <a:rPr lang="es-ES" dirty="0" err="1">
                <a:latin typeface="Abadi" panose="020B0604020104020204" pitchFamily="34" charset="0"/>
                <a:hlinkClick r:id="rId4"/>
              </a:rPr>
              <a:t>CriselPy</a:t>
            </a:r>
            <a:r>
              <a:rPr lang="es-ES" dirty="0">
                <a:latin typeface="Abadi" panose="020B0604020104020204" pitchFamily="34" charset="0"/>
                <a:hlinkClick r:id="rId4"/>
              </a:rPr>
              <a:t>/</a:t>
            </a:r>
            <a:r>
              <a:rPr lang="es-ES" dirty="0" err="1">
                <a:latin typeface="Abadi" panose="020B0604020104020204" pitchFamily="34" charset="0"/>
                <a:hlinkClick r:id="rId4"/>
              </a:rPr>
              <a:t>Spacex</a:t>
            </a:r>
            <a:r>
              <a:rPr lang="es-ES" dirty="0">
                <a:latin typeface="Abadi" panose="020B0604020104020204" pitchFamily="34" charset="0"/>
                <a:hlinkClick r:id="rId4"/>
              </a:rPr>
              <a:t>-</a:t>
            </a:r>
            <a:r>
              <a:rPr lang="es-ES" dirty="0" err="1">
                <a:latin typeface="Abadi" panose="020B0604020104020204" pitchFamily="34" charset="0"/>
                <a:hlinkClick r:id="rId4"/>
              </a:rPr>
              <a:t>launch</a:t>
            </a:r>
            <a:r>
              <a:rPr lang="es-ES" dirty="0">
                <a:latin typeface="Abadi" panose="020B0604020104020204" pitchFamily="34" charset="0"/>
                <a:hlinkClick r:id="rId4"/>
              </a:rPr>
              <a:t>-data</a:t>
            </a:r>
            <a:endParaRPr lang="es-ES" dirty="0">
              <a:latin typeface="Abadi" panose="020B0604020104020204" pitchFamily="34" charset="0"/>
            </a:endParaRPr>
          </a:p>
        </p:txBody>
      </p:sp>
      <p:sp>
        <p:nvSpPr>
          <p:cNvPr id="16" name="Flecha: cheurón 15">
            <a:extLst>
              <a:ext uri="{FF2B5EF4-FFF2-40B4-BE49-F238E27FC236}">
                <a16:creationId xmlns:a16="http://schemas.microsoft.com/office/drawing/2014/main" id="{8B0DEC0F-3F84-BEE2-EDD2-51CB85C35DBA}"/>
              </a:ext>
            </a:extLst>
          </p:cNvPr>
          <p:cNvSpPr/>
          <p:nvPr/>
        </p:nvSpPr>
        <p:spPr>
          <a:xfrm rot="5400000">
            <a:off x="8206029" y="4658560"/>
            <a:ext cx="1289029" cy="112516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5839C71-7A3D-9272-3733-1DDC60BBDAC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54FD02-7E1F-26EE-B839-C05FF981929B}"/>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ext Placeholder 2">
            <a:extLst>
              <a:ext uri="{FF2B5EF4-FFF2-40B4-BE49-F238E27FC236}">
                <a16:creationId xmlns:a16="http://schemas.microsoft.com/office/drawing/2014/main" id="{F71ECABF-F33E-CF39-CADA-44839FDE731B}"/>
              </a:ext>
            </a:extLst>
          </p:cNvPr>
          <p:cNvSpPr>
            <a:spLocks noGrp="1"/>
          </p:cNvSpPr>
          <p:nvPr>
            <p:ph type="body" sz="half" idx="4294967295"/>
          </p:nvPr>
        </p:nvSpPr>
        <p:spPr>
          <a:xfrm rot="16200000">
            <a:off x="-1488410" y="2858029"/>
            <a:ext cx="3784910" cy="549050"/>
          </a:xfrm>
          <a:prstGeom prst="rect">
            <a:avLst/>
          </a:prstGeom>
        </p:spPr>
        <p:txBody>
          <a:bodyPr lIns="91440" tIns="45720" rIns="91440" bIns="45720" anchor="t">
            <a:noAutofit/>
          </a:bodyPr>
          <a:lstStyle/>
          <a:p>
            <a:pPr marL="0" indent="0">
              <a:buNone/>
            </a:pPr>
            <a:r>
              <a:rPr lang="es-ES" sz="3200" b="1" dirty="0" err="1">
                <a:solidFill>
                  <a:schemeClr val="tx2"/>
                </a:solidFill>
                <a:latin typeface="Abadi" panose="020B0604020104020204" pitchFamily="34" charset="0"/>
              </a:rPr>
              <a:t>Helper</a:t>
            </a:r>
            <a:r>
              <a:rPr lang="es-ES" sz="3200" b="1" dirty="0">
                <a:solidFill>
                  <a:schemeClr val="tx2"/>
                </a:solidFill>
                <a:latin typeface="Abadi" panose="020B0604020104020204" pitchFamily="34" charset="0"/>
              </a:rPr>
              <a:t> </a:t>
            </a:r>
            <a:r>
              <a:rPr lang="es-ES" sz="3200" b="1" dirty="0" err="1">
                <a:solidFill>
                  <a:schemeClr val="tx2"/>
                </a:solidFill>
                <a:latin typeface="Abadi" panose="020B0604020104020204" pitchFamily="34" charset="0"/>
              </a:rPr>
              <a:t>Functions</a:t>
            </a:r>
            <a:endParaRPr lang="es-ES" sz="3200" b="1" dirty="0">
              <a:solidFill>
                <a:schemeClr val="tx2"/>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C1972E-6843-E554-CA41-4BB13EB1A4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4099273F-3261-6BFC-8EF1-0114B446D03B}"/>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Collection - Scraping</a:t>
            </a:r>
            <a:endParaRPr lang="en-US" b="1" dirty="0">
              <a:solidFill>
                <a:schemeClr val="tx2"/>
              </a:solidFill>
            </a:endParaRPr>
          </a:p>
        </p:txBody>
      </p:sp>
      <p:sp>
        <p:nvSpPr>
          <p:cNvPr id="5" name="Rectángulo: esquinas redondeadas 4">
            <a:extLst>
              <a:ext uri="{FF2B5EF4-FFF2-40B4-BE49-F238E27FC236}">
                <a16:creationId xmlns:a16="http://schemas.microsoft.com/office/drawing/2014/main" id="{BCBB8F46-251A-D37F-7A67-238FCE36CD4E}"/>
              </a:ext>
            </a:extLst>
          </p:cNvPr>
          <p:cNvSpPr/>
          <p:nvPr/>
        </p:nvSpPr>
        <p:spPr>
          <a:xfrm>
            <a:off x="1218775" y="1871404"/>
            <a:ext cx="4199318" cy="43549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BE9A0F40-3A17-0415-2B84-36BD0591F94A}"/>
              </a:ext>
            </a:extLst>
          </p:cNvPr>
          <p:cNvSpPr txBox="1"/>
          <p:nvPr/>
        </p:nvSpPr>
        <p:spPr>
          <a:xfrm>
            <a:off x="1364706" y="2147588"/>
            <a:ext cx="3938059" cy="3877985"/>
          </a:xfrm>
          <a:prstGeom prst="rect">
            <a:avLst/>
          </a:prstGeom>
          <a:noFill/>
        </p:spPr>
        <p:txBody>
          <a:bodyPr wrap="square" rtlCol="0">
            <a:spAutoFit/>
          </a:bodyPr>
          <a:lstStyle/>
          <a:p>
            <a:pPr marL="285750" indent="-285750">
              <a:buFont typeface="Arial" panose="020B0604020202020204" pitchFamily="34" charset="0"/>
              <a:buChar char="•"/>
            </a:pPr>
            <a:r>
              <a:rPr lang="es-ES" dirty="0" err="1">
                <a:solidFill>
                  <a:schemeClr val="bg1"/>
                </a:solidFill>
                <a:latin typeface="Abadi" panose="020B0604020104020204" pitchFamily="34" charset="0"/>
              </a:rPr>
              <a:t>Functions</a:t>
            </a:r>
            <a:endParaRPr lang="es-ES" dirty="0">
              <a:solidFill>
                <a:schemeClr val="bg1"/>
              </a:solidFill>
              <a:latin typeface="Abadi" panose="020B0604020104020204" pitchFamily="34" charset="0"/>
            </a:endParaRPr>
          </a:p>
          <a:p>
            <a:pPr marL="285750" indent="-285750">
              <a:buFont typeface="Arial" panose="020B0604020202020204" pitchFamily="34" charset="0"/>
              <a:buChar char="•"/>
            </a:pPr>
            <a:endParaRPr lang="es-ES" sz="16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n-US" sz="1400" dirty="0" err="1">
                <a:solidFill>
                  <a:schemeClr val="bg1"/>
                </a:solidFill>
                <a:latin typeface="Abadi" panose="020B0604020104020204" pitchFamily="34" charset="0"/>
              </a:rPr>
              <a:t>date_time</a:t>
            </a: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table_cells</a:t>
            </a:r>
            <a:r>
              <a:rPr lang="en-US" sz="1400" dirty="0">
                <a:solidFill>
                  <a:schemeClr val="bg1"/>
                </a:solidFill>
                <a:latin typeface="Abadi" panose="020B0604020104020204" pitchFamily="34" charset="0"/>
              </a:rPr>
              <a:t>): Extracts date and time from a table cell.</a:t>
            </a:r>
          </a:p>
          <a:p>
            <a:pPr lvl="1"/>
            <a:endParaRPr lang="es-ES" sz="14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n-US" sz="1400" dirty="0" err="1">
                <a:solidFill>
                  <a:schemeClr val="bg1"/>
                </a:solidFill>
                <a:latin typeface="Abadi" panose="020B0604020104020204" pitchFamily="34" charset="0"/>
              </a:rPr>
              <a:t>booster_version</a:t>
            </a: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table_cells</a:t>
            </a:r>
            <a:r>
              <a:rPr lang="en-US" sz="1400" dirty="0">
                <a:solidFill>
                  <a:schemeClr val="bg1"/>
                </a:solidFill>
                <a:latin typeface="Abadi" panose="020B0604020104020204" pitchFamily="34" charset="0"/>
              </a:rPr>
              <a:t>): Extracts the booster version from a table cell.</a:t>
            </a:r>
          </a:p>
          <a:p>
            <a:pPr lvl="1"/>
            <a:endParaRPr lang="en-US" sz="14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n-US" sz="1400" dirty="0" err="1">
                <a:solidFill>
                  <a:schemeClr val="bg1"/>
                </a:solidFill>
                <a:latin typeface="Abadi" panose="020B0604020104020204" pitchFamily="34" charset="0"/>
              </a:rPr>
              <a:t>landing_status</a:t>
            </a: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table_cells</a:t>
            </a:r>
            <a:r>
              <a:rPr lang="en-US" sz="1400" dirty="0">
                <a:solidFill>
                  <a:schemeClr val="bg1"/>
                </a:solidFill>
                <a:latin typeface="Abadi" panose="020B0604020104020204" pitchFamily="34" charset="0"/>
              </a:rPr>
              <a:t>): Extracts the landing status from a table cell.</a:t>
            </a:r>
          </a:p>
          <a:p>
            <a:pPr lvl="1"/>
            <a:endParaRPr lang="en-US" sz="14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n-US" sz="1400" dirty="0" err="1">
                <a:solidFill>
                  <a:schemeClr val="bg1"/>
                </a:solidFill>
                <a:latin typeface="Abadi" panose="020B0604020104020204" pitchFamily="34" charset="0"/>
              </a:rPr>
              <a:t>get_mass</a:t>
            </a: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table_cells</a:t>
            </a:r>
            <a:r>
              <a:rPr lang="en-US" sz="1400" dirty="0">
                <a:solidFill>
                  <a:schemeClr val="bg1"/>
                </a:solidFill>
                <a:latin typeface="Abadi" panose="020B0604020104020204" pitchFamily="34" charset="0"/>
              </a:rPr>
              <a:t>): Extracts the payload mass from a table cell.</a:t>
            </a:r>
          </a:p>
          <a:p>
            <a:pPr lvl="1"/>
            <a:endParaRPr lang="en-US" sz="1400" dirty="0">
              <a:solidFill>
                <a:schemeClr val="bg1"/>
              </a:solidFill>
              <a:latin typeface="Abadi" panose="020B0604020104020204" pitchFamily="34" charset="0"/>
            </a:endParaRPr>
          </a:p>
          <a:p>
            <a:pPr marL="742950" lvl="1" indent="-285750">
              <a:buFont typeface="Wingdings" panose="05000000000000000000" pitchFamily="2" charset="2"/>
              <a:buChar char="ü"/>
            </a:pPr>
            <a:r>
              <a:rPr lang="en-US" sz="1400" dirty="0" err="1">
                <a:solidFill>
                  <a:schemeClr val="bg1"/>
                </a:solidFill>
                <a:latin typeface="Abadi" panose="020B0604020104020204" pitchFamily="34" charset="0"/>
              </a:rPr>
              <a:t>extract_column_from_header</a:t>
            </a:r>
            <a:r>
              <a:rPr lang="en-US" sz="1400" dirty="0">
                <a:solidFill>
                  <a:schemeClr val="bg1"/>
                </a:solidFill>
                <a:latin typeface="Abadi" panose="020B0604020104020204" pitchFamily="34" charset="0"/>
              </a:rPr>
              <a:t> (row): Extracts the column name from a table header cell</a:t>
            </a:r>
            <a:r>
              <a:rPr lang="en-US" sz="1600" dirty="0">
                <a:solidFill>
                  <a:schemeClr val="bg1"/>
                </a:solidFill>
                <a:latin typeface="Abadi" panose="020B0604020104020204" pitchFamily="34" charset="0"/>
              </a:rPr>
              <a:t>.</a:t>
            </a:r>
          </a:p>
        </p:txBody>
      </p:sp>
      <p:sp>
        <p:nvSpPr>
          <p:cNvPr id="8" name="CuadroTexto 7">
            <a:extLst>
              <a:ext uri="{FF2B5EF4-FFF2-40B4-BE49-F238E27FC236}">
                <a16:creationId xmlns:a16="http://schemas.microsoft.com/office/drawing/2014/main" id="{6FC2C18E-B02B-6C97-CBA5-4C8D8C8F3C30}"/>
              </a:ext>
            </a:extLst>
          </p:cNvPr>
          <p:cNvSpPr txBox="1"/>
          <p:nvPr/>
        </p:nvSpPr>
        <p:spPr>
          <a:xfrm>
            <a:off x="770011" y="1312865"/>
            <a:ext cx="8522208" cy="369332"/>
          </a:xfrm>
          <a:prstGeom prst="rect">
            <a:avLst/>
          </a:prstGeom>
          <a:noFill/>
        </p:spPr>
        <p:txBody>
          <a:bodyPr wrap="square" rtlCol="0">
            <a:spAutoFit/>
          </a:bodyPr>
          <a:lstStyle/>
          <a:p>
            <a:r>
              <a:rPr lang="en-US" dirty="0">
                <a:solidFill>
                  <a:schemeClr val="tx2"/>
                </a:solidFill>
              </a:rPr>
              <a:t>Define helper functions to process HTML table cells.</a:t>
            </a:r>
          </a:p>
        </p:txBody>
      </p:sp>
      <p:sp>
        <p:nvSpPr>
          <p:cNvPr id="13" name="Flecha: a la derecha 12">
            <a:extLst>
              <a:ext uri="{FF2B5EF4-FFF2-40B4-BE49-F238E27FC236}">
                <a16:creationId xmlns:a16="http://schemas.microsoft.com/office/drawing/2014/main" id="{75B8CCEA-827B-A4C5-14B2-13DEEDA864C3}"/>
              </a:ext>
            </a:extLst>
          </p:cNvPr>
          <p:cNvSpPr/>
          <p:nvPr/>
        </p:nvSpPr>
        <p:spPr>
          <a:xfrm>
            <a:off x="5675244" y="3297839"/>
            <a:ext cx="882638" cy="5522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descr="Texto&#10;&#10;Descripción generada automáticamente">
            <a:extLst>
              <a:ext uri="{FF2B5EF4-FFF2-40B4-BE49-F238E27FC236}">
                <a16:creationId xmlns:a16="http://schemas.microsoft.com/office/drawing/2014/main" id="{CAED9E1E-8B06-6AC0-DBFF-3A5F2768DDD5}"/>
              </a:ext>
            </a:extLst>
          </p:cNvPr>
          <p:cNvPicPr>
            <a:picLocks noChangeAspect="1"/>
          </p:cNvPicPr>
          <p:nvPr/>
        </p:nvPicPr>
        <p:blipFill>
          <a:blip r:embed="rId3"/>
          <a:stretch>
            <a:fillRect/>
          </a:stretch>
        </p:blipFill>
        <p:spPr>
          <a:xfrm>
            <a:off x="6748718" y="1347605"/>
            <a:ext cx="4842000" cy="3400929"/>
          </a:xfrm>
          <a:prstGeom prst="rect">
            <a:avLst/>
          </a:prstGeom>
        </p:spPr>
      </p:pic>
      <p:pic>
        <p:nvPicPr>
          <p:cNvPr id="16" name="Imagen 15" descr="Texto&#10;&#10;Descripción generada automáticamente">
            <a:extLst>
              <a:ext uri="{FF2B5EF4-FFF2-40B4-BE49-F238E27FC236}">
                <a16:creationId xmlns:a16="http://schemas.microsoft.com/office/drawing/2014/main" id="{4A0FCFEC-D910-C4B1-00B9-6CDB92A2CE50}"/>
              </a:ext>
            </a:extLst>
          </p:cNvPr>
          <p:cNvPicPr>
            <a:picLocks noChangeAspect="1"/>
          </p:cNvPicPr>
          <p:nvPr/>
        </p:nvPicPr>
        <p:blipFill>
          <a:blip r:embed="rId4"/>
          <a:stretch>
            <a:fillRect/>
          </a:stretch>
        </p:blipFill>
        <p:spPr>
          <a:xfrm>
            <a:off x="6748718" y="4576529"/>
            <a:ext cx="4842000" cy="1937212"/>
          </a:xfrm>
          <a:prstGeom prst="rect">
            <a:avLst/>
          </a:prstGeom>
        </p:spPr>
      </p:pic>
      <p:sp>
        <p:nvSpPr>
          <p:cNvPr id="17" name="Flecha: cheurón 16">
            <a:extLst>
              <a:ext uri="{FF2B5EF4-FFF2-40B4-BE49-F238E27FC236}">
                <a16:creationId xmlns:a16="http://schemas.microsoft.com/office/drawing/2014/main" id="{4920BF41-3049-523B-F136-1B680CD85C97}"/>
              </a:ext>
            </a:extLst>
          </p:cNvPr>
          <p:cNvSpPr/>
          <p:nvPr/>
        </p:nvSpPr>
        <p:spPr>
          <a:xfrm rot="5400000">
            <a:off x="5679416" y="5531555"/>
            <a:ext cx="833167" cy="95814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115799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76E927E-66E2-D2A3-4274-B06C01AA5600}"/>
            </a:ext>
          </a:extLst>
        </p:cNvPr>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7E0B99DD-FD72-5647-FAC5-36B6D290C23C}"/>
              </a:ext>
            </a:extLst>
          </p:cNvPr>
          <p:cNvSpPr/>
          <p:nvPr/>
        </p:nvSpPr>
        <p:spPr>
          <a:xfrm>
            <a:off x="1323530" y="2253842"/>
            <a:ext cx="4199446" cy="1733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Slide Number Placeholder 5">
            <a:extLst>
              <a:ext uri="{FF2B5EF4-FFF2-40B4-BE49-F238E27FC236}">
                <a16:creationId xmlns:a16="http://schemas.microsoft.com/office/drawing/2014/main" id="{5AAD6096-855B-4A1F-54BA-683F7C2BC045}"/>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ext Placeholder 2">
            <a:extLst>
              <a:ext uri="{FF2B5EF4-FFF2-40B4-BE49-F238E27FC236}">
                <a16:creationId xmlns:a16="http://schemas.microsoft.com/office/drawing/2014/main" id="{4062034D-A4ED-14C9-9EDB-722CE89FB0FD}"/>
              </a:ext>
            </a:extLst>
          </p:cNvPr>
          <p:cNvSpPr>
            <a:spLocks noGrp="1"/>
          </p:cNvSpPr>
          <p:nvPr>
            <p:ph type="body" sz="half" idx="4294967295"/>
          </p:nvPr>
        </p:nvSpPr>
        <p:spPr>
          <a:xfrm rot="16200000">
            <a:off x="-1647610" y="3827737"/>
            <a:ext cx="4103309" cy="549050"/>
          </a:xfrm>
          <a:prstGeom prst="rect">
            <a:avLst/>
          </a:prstGeom>
        </p:spPr>
        <p:txBody>
          <a:bodyPr lIns="91440" tIns="45720" rIns="91440" bIns="45720" anchor="t">
            <a:noAutofit/>
          </a:bodyPr>
          <a:lstStyle/>
          <a:p>
            <a:pPr marL="0" indent="0" algn="ctr">
              <a:buNone/>
            </a:pPr>
            <a:r>
              <a:rPr lang="es-ES" sz="3200" b="1" dirty="0" err="1">
                <a:solidFill>
                  <a:schemeClr val="tx2"/>
                </a:solidFill>
                <a:latin typeface="Abadi" panose="020B0604020104020204" pitchFamily="34" charset="0"/>
              </a:rPr>
              <a:t>Requesting</a:t>
            </a:r>
            <a:r>
              <a:rPr lang="es-ES" sz="3200" b="1" dirty="0">
                <a:solidFill>
                  <a:schemeClr val="tx2"/>
                </a:solidFill>
                <a:latin typeface="Abadi" panose="020B0604020104020204" pitchFamily="34" charset="0"/>
              </a:rPr>
              <a:t> </a:t>
            </a:r>
            <a:r>
              <a:rPr lang="es-ES" sz="3200" b="1" dirty="0" err="1">
                <a:solidFill>
                  <a:schemeClr val="tx2"/>
                </a:solidFill>
                <a:latin typeface="Abadi" panose="020B0604020104020204" pitchFamily="34" charset="0"/>
              </a:rPr>
              <a:t>the</a:t>
            </a:r>
            <a:r>
              <a:rPr lang="es-ES" sz="3200" b="1" dirty="0">
                <a:solidFill>
                  <a:schemeClr val="tx2"/>
                </a:solidFill>
                <a:latin typeface="Abadi" panose="020B0604020104020204" pitchFamily="34" charset="0"/>
              </a:rPr>
              <a:t> HTML Page</a:t>
            </a:r>
          </a:p>
          <a:p>
            <a:pPr marL="0" indent="0" algn="ctr">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497DF00-2A1F-5E84-BFCA-79D7664569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5CBD64A1-7EEB-2621-14BD-8EE30B43151C}"/>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Collection - Scraping</a:t>
            </a:r>
            <a:endParaRPr lang="en-US" b="1" dirty="0">
              <a:solidFill>
                <a:schemeClr val="tx2"/>
              </a:solidFill>
            </a:endParaRPr>
          </a:p>
        </p:txBody>
      </p:sp>
      <p:sp>
        <p:nvSpPr>
          <p:cNvPr id="5" name="Rectángulo: esquinas redondeadas 4">
            <a:extLst>
              <a:ext uri="{FF2B5EF4-FFF2-40B4-BE49-F238E27FC236}">
                <a16:creationId xmlns:a16="http://schemas.microsoft.com/office/drawing/2014/main" id="{94D037EF-52CB-558E-C79C-D5A3B64E0DE8}"/>
              </a:ext>
            </a:extLst>
          </p:cNvPr>
          <p:cNvSpPr/>
          <p:nvPr/>
        </p:nvSpPr>
        <p:spPr>
          <a:xfrm>
            <a:off x="1285954" y="4965042"/>
            <a:ext cx="4237021" cy="6673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BB370660-755D-D0D9-3198-C031B1E137F7}"/>
              </a:ext>
            </a:extLst>
          </p:cNvPr>
          <p:cNvSpPr txBox="1"/>
          <p:nvPr/>
        </p:nvSpPr>
        <p:spPr>
          <a:xfrm>
            <a:off x="1408176" y="2361095"/>
            <a:ext cx="4023360" cy="1046440"/>
          </a:xfrm>
          <a:prstGeom prst="rect">
            <a:avLst/>
          </a:prstGeom>
          <a:noFill/>
        </p:spPr>
        <p:txBody>
          <a:bodyPr wrap="square" rtlCol="0">
            <a:spAutoFit/>
          </a:bodyPr>
          <a:lstStyle/>
          <a:p>
            <a:pPr marL="285750" indent="-285750" algn="ctr">
              <a:buFont typeface="Arial" panose="020B0604020202020204" pitchFamily="34" charset="0"/>
              <a:buChar char="•"/>
            </a:pPr>
            <a:endParaRPr lang="es-ES" dirty="0">
              <a:solidFill>
                <a:schemeClr val="bg1"/>
              </a:solidFill>
              <a:latin typeface="Abadi" panose="020B0604020104020204" pitchFamily="34" charset="0"/>
            </a:endParaRPr>
          </a:p>
          <a:p>
            <a:pPr marL="285750" indent="-285750" algn="ctr">
              <a:buFont typeface="Arial" panose="020B0604020202020204" pitchFamily="34" charset="0"/>
              <a:buChar char="•"/>
            </a:pPr>
            <a:endParaRPr lang="es-ES" sz="1600" dirty="0">
              <a:solidFill>
                <a:schemeClr val="bg1"/>
              </a:solidFill>
              <a:latin typeface="Abadi" panose="020B0604020104020204" pitchFamily="34" charset="0"/>
            </a:endParaRPr>
          </a:p>
          <a:p>
            <a:pPr algn="ctr"/>
            <a:r>
              <a:rPr lang="en-US" sz="1400" dirty="0">
                <a:solidFill>
                  <a:schemeClr val="bg1"/>
                </a:solidFill>
                <a:latin typeface="Abadi" panose="020B0604020104020204" pitchFamily="34" charset="0"/>
              </a:rPr>
              <a:t>Request the HTML page using </a:t>
            </a:r>
            <a:r>
              <a:rPr lang="en-US" sz="1400" b="1" dirty="0" err="1">
                <a:solidFill>
                  <a:schemeClr val="bg1"/>
                </a:solidFill>
                <a:latin typeface="Abadi" panose="020B0604020104020204" pitchFamily="34" charset="0"/>
              </a:rPr>
              <a:t>requests.get</a:t>
            </a:r>
            <a:r>
              <a:rPr lang="en-US" sz="1400" b="1" dirty="0">
                <a:solidFill>
                  <a:schemeClr val="bg1"/>
                </a:solidFill>
                <a:latin typeface="Abadi" panose="020B0604020104020204" pitchFamily="34" charset="0"/>
              </a:rPr>
              <a:t>().</a:t>
            </a:r>
          </a:p>
          <a:p>
            <a:pPr algn="ctr"/>
            <a:endParaRPr lang="en-US" sz="1400" dirty="0"/>
          </a:p>
        </p:txBody>
      </p:sp>
      <p:sp>
        <p:nvSpPr>
          <p:cNvPr id="8" name="CuadroTexto 7">
            <a:extLst>
              <a:ext uri="{FF2B5EF4-FFF2-40B4-BE49-F238E27FC236}">
                <a16:creationId xmlns:a16="http://schemas.microsoft.com/office/drawing/2014/main" id="{7BE63ADF-D364-A898-E05A-A7ADA3545E85}"/>
              </a:ext>
            </a:extLst>
          </p:cNvPr>
          <p:cNvSpPr txBox="1"/>
          <p:nvPr/>
        </p:nvSpPr>
        <p:spPr>
          <a:xfrm>
            <a:off x="678570" y="1384969"/>
            <a:ext cx="6982599" cy="646331"/>
          </a:xfrm>
          <a:prstGeom prst="rect">
            <a:avLst/>
          </a:prstGeom>
          <a:noFill/>
        </p:spPr>
        <p:txBody>
          <a:bodyPr wrap="square" rtlCol="0">
            <a:spAutoFit/>
          </a:bodyPr>
          <a:lstStyle/>
          <a:p>
            <a:r>
              <a:rPr lang="en-US" dirty="0">
                <a:solidFill>
                  <a:schemeClr val="tx2"/>
                </a:solidFill>
                <a:latin typeface="Abadi" panose="020B0604020104020204" pitchFamily="34" charset="0"/>
              </a:rPr>
              <a:t>Perform an HTTP GET request to obtain the Wikipedia HTML page with launch records.</a:t>
            </a:r>
          </a:p>
        </p:txBody>
      </p:sp>
      <p:sp>
        <p:nvSpPr>
          <p:cNvPr id="17" name="Flecha: cheurón 16">
            <a:extLst>
              <a:ext uri="{FF2B5EF4-FFF2-40B4-BE49-F238E27FC236}">
                <a16:creationId xmlns:a16="http://schemas.microsoft.com/office/drawing/2014/main" id="{71254719-185C-4E93-0F69-37CCCB3191A4}"/>
              </a:ext>
            </a:extLst>
          </p:cNvPr>
          <p:cNvSpPr/>
          <p:nvPr/>
        </p:nvSpPr>
        <p:spPr>
          <a:xfrm rot="5400000">
            <a:off x="5451742" y="5913055"/>
            <a:ext cx="828403" cy="75534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0" name="Imagen 9">
            <a:extLst>
              <a:ext uri="{FF2B5EF4-FFF2-40B4-BE49-F238E27FC236}">
                <a16:creationId xmlns:a16="http://schemas.microsoft.com/office/drawing/2014/main" id="{B5EEB2FB-9F3E-F4F9-F4CF-DDEC62AB34AE}"/>
              </a:ext>
            </a:extLst>
          </p:cNvPr>
          <p:cNvPicPr>
            <a:picLocks noChangeAspect="1"/>
          </p:cNvPicPr>
          <p:nvPr/>
        </p:nvPicPr>
        <p:blipFill>
          <a:blip r:embed="rId3"/>
          <a:stretch>
            <a:fillRect/>
          </a:stretch>
        </p:blipFill>
        <p:spPr>
          <a:xfrm>
            <a:off x="6180210" y="2193706"/>
            <a:ext cx="5628326" cy="476028"/>
          </a:xfrm>
          <a:prstGeom prst="rect">
            <a:avLst/>
          </a:prstGeom>
        </p:spPr>
      </p:pic>
      <p:pic>
        <p:nvPicPr>
          <p:cNvPr id="18" name="Imagen 17" descr="Interfaz de usuario gráfica, Texto&#10;&#10;Descripción generada automáticamente">
            <a:extLst>
              <a:ext uri="{FF2B5EF4-FFF2-40B4-BE49-F238E27FC236}">
                <a16:creationId xmlns:a16="http://schemas.microsoft.com/office/drawing/2014/main" id="{CC986C1A-3CA5-C28C-1EAC-6CC82D211091}"/>
              </a:ext>
            </a:extLst>
          </p:cNvPr>
          <p:cNvPicPr>
            <a:picLocks noChangeAspect="1"/>
          </p:cNvPicPr>
          <p:nvPr/>
        </p:nvPicPr>
        <p:blipFill>
          <a:blip r:embed="rId4"/>
          <a:stretch>
            <a:fillRect/>
          </a:stretch>
        </p:blipFill>
        <p:spPr>
          <a:xfrm>
            <a:off x="6180210" y="2845604"/>
            <a:ext cx="5628326" cy="1313897"/>
          </a:xfrm>
          <a:prstGeom prst="rect">
            <a:avLst/>
          </a:prstGeom>
        </p:spPr>
      </p:pic>
      <p:pic>
        <p:nvPicPr>
          <p:cNvPr id="20" name="Imagen 19">
            <a:extLst>
              <a:ext uri="{FF2B5EF4-FFF2-40B4-BE49-F238E27FC236}">
                <a16:creationId xmlns:a16="http://schemas.microsoft.com/office/drawing/2014/main" id="{08B06006-F2C8-018D-E49A-690F11EB5656}"/>
              </a:ext>
            </a:extLst>
          </p:cNvPr>
          <p:cNvPicPr>
            <a:picLocks noChangeAspect="1"/>
          </p:cNvPicPr>
          <p:nvPr/>
        </p:nvPicPr>
        <p:blipFill>
          <a:blip r:embed="rId5"/>
          <a:stretch>
            <a:fillRect/>
          </a:stretch>
        </p:blipFill>
        <p:spPr>
          <a:xfrm>
            <a:off x="6180210" y="4294426"/>
            <a:ext cx="5628326" cy="437965"/>
          </a:xfrm>
          <a:prstGeom prst="rect">
            <a:avLst/>
          </a:prstGeom>
        </p:spPr>
      </p:pic>
      <p:pic>
        <p:nvPicPr>
          <p:cNvPr id="22" name="Imagen 21">
            <a:extLst>
              <a:ext uri="{FF2B5EF4-FFF2-40B4-BE49-F238E27FC236}">
                <a16:creationId xmlns:a16="http://schemas.microsoft.com/office/drawing/2014/main" id="{F0F0FF89-6895-6228-E1BC-A19E8975D947}"/>
              </a:ext>
            </a:extLst>
          </p:cNvPr>
          <p:cNvPicPr>
            <a:picLocks noChangeAspect="1"/>
          </p:cNvPicPr>
          <p:nvPr/>
        </p:nvPicPr>
        <p:blipFill>
          <a:blip r:embed="rId6"/>
          <a:stretch>
            <a:fillRect/>
          </a:stretch>
        </p:blipFill>
        <p:spPr>
          <a:xfrm>
            <a:off x="6180210" y="4965042"/>
            <a:ext cx="5628326" cy="667371"/>
          </a:xfrm>
          <a:prstGeom prst="rect">
            <a:avLst/>
          </a:prstGeom>
        </p:spPr>
      </p:pic>
      <p:sp>
        <p:nvSpPr>
          <p:cNvPr id="23" name="CuadroTexto 22">
            <a:extLst>
              <a:ext uri="{FF2B5EF4-FFF2-40B4-BE49-F238E27FC236}">
                <a16:creationId xmlns:a16="http://schemas.microsoft.com/office/drawing/2014/main" id="{DD074694-FE6D-676A-4CD7-004B22F30206}"/>
              </a:ext>
            </a:extLst>
          </p:cNvPr>
          <p:cNvSpPr txBox="1"/>
          <p:nvPr/>
        </p:nvSpPr>
        <p:spPr>
          <a:xfrm>
            <a:off x="1323531" y="5015715"/>
            <a:ext cx="4199444" cy="523220"/>
          </a:xfrm>
          <a:prstGeom prst="rect">
            <a:avLst/>
          </a:prstGeom>
          <a:noFill/>
        </p:spPr>
        <p:txBody>
          <a:bodyPr wrap="square" rtlCol="0">
            <a:spAutoFit/>
          </a:bodyPr>
          <a:lstStyle/>
          <a:p>
            <a:pPr algn="ctr"/>
            <a:r>
              <a:rPr lang="en-US" sz="1400" dirty="0">
                <a:solidFill>
                  <a:schemeClr val="bg1"/>
                </a:solidFill>
                <a:latin typeface="Abadi" panose="020B0604020104020204" pitchFamily="34" charset="0"/>
              </a:rPr>
              <a:t>Verify the page title to ensure it has loaded correctly.</a:t>
            </a:r>
            <a:endParaRPr lang="es-ES" sz="1400" dirty="0">
              <a:solidFill>
                <a:schemeClr val="bg1"/>
              </a:solidFill>
              <a:latin typeface="Abadi" panose="020B0604020104020204" pitchFamily="34" charset="0"/>
            </a:endParaRPr>
          </a:p>
        </p:txBody>
      </p:sp>
      <p:sp>
        <p:nvSpPr>
          <p:cNvPr id="24" name="Rectángulo: esquinas redondeadas 23">
            <a:extLst>
              <a:ext uri="{FF2B5EF4-FFF2-40B4-BE49-F238E27FC236}">
                <a16:creationId xmlns:a16="http://schemas.microsoft.com/office/drawing/2014/main" id="{D5B5A62D-8F3C-B95B-48BC-34B71D2E6742}"/>
              </a:ext>
            </a:extLst>
          </p:cNvPr>
          <p:cNvSpPr/>
          <p:nvPr/>
        </p:nvSpPr>
        <p:spPr>
          <a:xfrm>
            <a:off x="1323530" y="4294426"/>
            <a:ext cx="4199446" cy="5182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7CC5BA43-12E7-F7EA-1680-FD3CBC34831C}"/>
              </a:ext>
            </a:extLst>
          </p:cNvPr>
          <p:cNvSpPr txBox="1"/>
          <p:nvPr/>
        </p:nvSpPr>
        <p:spPr>
          <a:xfrm>
            <a:off x="1323529" y="4270115"/>
            <a:ext cx="4199445" cy="523220"/>
          </a:xfrm>
          <a:prstGeom prst="rect">
            <a:avLst/>
          </a:prstGeom>
          <a:noFill/>
        </p:spPr>
        <p:txBody>
          <a:bodyPr wrap="square" rtlCol="0">
            <a:spAutoFit/>
          </a:bodyPr>
          <a:lstStyle/>
          <a:p>
            <a:pPr algn="ctr"/>
            <a:r>
              <a:rPr lang="en-US" sz="1400" dirty="0">
                <a:solidFill>
                  <a:schemeClr val="bg1"/>
                </a:solidFill>
                <a:latin typeface="Abadi" panose="020B0604020104020204" pitchFamily="34" charset="0"/>
              </a:rPr>
              <a:t>Create a </a:t>
            </a:r>
            <a:r>
              <a:rPr lang="en-US" sz="1400" b="1" dirty="0" err="1">
                <a:solidFill>
                  <a:schemeClr val="bg1"/>
                </a:solidFill>
                <a:latin typeface="Abadi" panose="020B0604020104020204" pitchFamily="34" charset="0"/>
              </a:rPr>
              <a:t>BeautifulSoup</a:t>
            </a:r>
            <a:r>
              <a:rPr lang="en-US" sz="1400" dirty="0">
                <a:solidFill>
                  <a:schemeClr val="bg1"/>
                </a:solidFill>
                <a:latin typeface="Abadi" panose="020B0604020104020204" pitchFamily="34" charset="0"/>
              </a:rPr>
              <a:t> object from the HTML response</a:t>
            </a:r>
            <a:r>
              <a:rPr lang="en-US" sz="1400" dirty="0">
                <a:solidFill>
                  <a:schemeClr val="bg1"/>
                </a:solidFill>
              </a:rPr>
              <a:t>.</a:t>
            </a:r>
            <a:endParaRPr lang="es-ES" sz="1400" dirty="0">
              <a:solidFill>
                <a:schemeClr val="bg1"/>
              </a:solidFill>
            </a:endParaRPr>
          </a:p>
        </p:txBody>
      </p:sp>
      <p:pic>
        <p:nvPicPr>
          <p:cNvPr id="27" name="Gráfico 26" descr="Insignia 1 con relleno sólido">
            <a:extLst>
              <a:ext uri="{FF2B5EF4-FFF2-40B4-BE49-F238E27FC236}">
                <a16:creationId xmlns:a16="http://schemas.microsoft.com/office/drawing/2014/main" id="{0F810F96-B276-C86E-9FFF-A4EA98E2BE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3879" y="2931964"/>
            <a:ext cx="646331" cy="646331"/>
          </a:xfrm>
          <a:prstGeom prst="rect">
            <a:avLst/>
          </a:prstGeom>
        </p:spPr>
      </p:pic>
      <p:pic>
        <p:nvPicPr>
          <p:cNvPr id="28" name="Gráfico 27" descr="Insignia con relleno sólido">
            <a:extLst>
              <a:ext uri="{FF2B5EF4-FFF2-40B4-BE49-F238E27FC236}">
                <a16:creationId xmlns:a16="http://schemas.microsoft.com/office/drawing/2014/main" id="{4F28FAB5-AA4C-4406-0B83-1607579C80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6198" y="4248141"/>
            <a:ext cx="610786" cy="610786"/>
          </a:xfrm>
          <a:prstGeom prst="rect">
            <a:avLst/>
          </a:prstGeom>
        </p:spPr>
      </p:pic>
      <p:pic>
        <p:nvPicPr>
          <p:cNvPr id="29" name="Gráfico 28" descr="Insignia 3 con relleno sólido">
            <a:extLst>
              <a:ext uri="{FF2B5EF4-FFF2-40B4-BE49-F238E27FC236}">
                <a16:creationId xmlns:a16="http://schemas.microsoft.com/office/drawing/2014/main" id="{96D83537-ED15-7E3F-DC19-F7AD23E690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552" y="5005125"/>
            <a:ext cx="610785" cy="610785"/>
          </a:xfrm>
          <a:prstGeom prst="rect">
            <a:avLst/>
          </a:prstGeom>
        </p:spPr>
      </p:pic>
    </p:spTree>
    <p:extLst>
      <p:ext uri="{BB962C8B-B14F-4D97-AF65-F5344CB8AC3E}">
        <p14:creationId xmlns:p14="http://schemas.microsoft.com/office/powerpoint/2010/main" val="181279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AB19C2C-B6B0-99D6-3C2A-0B594C9C458A}"/>
            </a:ext>
          </a:extLst>
        </p:cNvPr>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A83E793C-1E59-136B-2DF8-6BA1DC26B17B}"/>
              </a:ext>
            </a:extLst>
          </p:cNvPr>
          <p:cNvSpPr/>
          <p:nvPr/>
        </p:nvSpPr>
        <p:spPr>
          <a:xfrm>
            <a:off x="1342001" y="2233849"/>
            <a:ext cx="4068895" cy="596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Slide Number Placeholder 5">
            <a:extLst>
              <a:ext uri="{FF2B5EF4-FFF2-40B4-BE49-F238E27FC236}">
                <a16:creationId xmlns:a16="http://schemas.microsoft.com/office/drawing/2014/main" id="{94281016-3B4D-1C76-E142-71A2873DF5C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ext Placeholder 2">
            <a:extLst>
              <a:ext uri="{FF2B5EF4-FFF2-40B4-BE49-F238E27FC236}">
                <a16:creationId xmlns:a16="http://schemas.microsoft.com/office/drawing/2014/main" id="{BB6FE17E-C4DD-C8F1-B7AD-092BCB2B36D8}"/>
              </a:ext>
            </a:extLst>
          </p:cNvPr>
          <p:cNvSpPr>
            <a:spLocks noGrp="1"/>
          </p:cNvSpPr>
          <p:nvPr>
            <p:ph type="body" sz="half" idx="4294967295"/>
          </p:nvPr>
        </p:nvSpPr>
        <p:spPr>
          <a:xfrm rot="16200000">
            <a:off x="-1980429" y="3494918"/>
            <a:ext cx="4768948" cy="549050"/>
          </a:xfrm>
          <a:prstGeom prst="rect">
            <a:avLst/>
          </a:prstGeom>
        </p:spPr>
        <p:txBody>
          <a:bodyPr lIns="91440" tIns="45720" rIns="91440" bIns="45720" anchor="t">
            <a:noAutofit/>
          </a:bodyPr>
          <a:lstStyle/>
          <a:p>
            <a:pPr marL="0" indent="0" algn="ctr">
              <a:buNone/>
            </a:pPr>
            <a:r>
              <a:rPr lang="es-ES" sz="3200" b="1" dirty="0" err="1">
                <a:solidFill>
                  <a:schemeClr val="tx2"/>
                </a:solidFill>
                <a:latin typeface="Abadi" panose="020B0604020104020204" pitchFamily="34" charset="0"/>
              </a:rPr>
              <a:t>Extracting</a:t>
            </a:r>
            <a:r>
              <a:rPr lang="es-ES" sz="3200" b="1" dirty="0">
                <a:solidFill>
                  <a:schemeClr val="tx2"/>
                </a:solidFill>
                <a:latin typeface="Abadi" panose="020B0604020104020204" pitchFamily="34" charset="0"/>
              </a:rPr>
              <a:t> </a:t>
            </a:r>
            <a:r>
              <a:rPr lang="es-ES" sz="3200" b="1" dirty="0" err="1">
                <a:solidFill>
                  <a:schemeClr val="tx2"/>
                </a:solidFill>
                <a:latin typeface="Abadi" panose="020B0604020104020204" pitchFamily="34" charset="0"/>
              </a:rPr>
              <a:t>Column</a:t>
            </a:r>
            <a:r>
              <a:rPr lang="es-ES" sz="3200" b="1" dirty="0">
                <a:solidFill>
                  <a:schemeClr val="tx2"/>
                </a:solidFill>
                <a:latin typeface="Abadi" panose="020B0604020104020204" pitchFamily="34" charset="0"/>
              </a:rPr>
              <a:t> </a:t>
            </a:r>
            <a:r>
              <a:rPr lang="es-ES" sz="3200" b="1" dirty="0" err="1">
                <a:solidFill>
                  <a:schemeClr val="tx2"/>
                </a:solidFill>
                <a:latin typeface="Abadi" panose="020B0604020104020204" pitchFamily="34" charset="0"/>
              </a:rPr>
              <a:t>Names</a:t>
            </a:r>
            <a:endParaRPr lang="es-ES" sz="3200" b="1" dirty="0">
              <a:solidFill>
                <a:schemeClr val="tx2"/>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D6C152D-E889-317E-7887-673E195CD9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CDBAABBC-433E-7F13-DCD9-47DD945288D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Data Collection - Scraping</a:t>
            </a:r>
            <a:endParaRPr lang="en-US" dirty="0">
              <a:solidFill>
                <a:schemeClr val="tx2"/>
              </a:solidFill>
            </a:endParaRPr>
          </a:p>
        </p:txBody>
      </p:sp>
      <p:sp>
        <p:nvSpPr>
          <p:cNvPr id="5" name="Rectángulo: esquinas redondeadas 4">
            <a:extLst>
              <a:ext uri="{FF2B5EF4-FFF2-40B4-BE49-F238E27FC236}">
                <a16:creationId xmlns:a16="http://schemas.microsoft.com/office/drawing/2014/main" id="{3B231857-4BDD-8E35-020F-8F3AB831272C}"/>
              </a:ext>
            </a:extLst>
          </p:cNvPr>
          <p:cNvSpPr/>
          <p:nvPr/>
        </p:nvSpPr>
        <p:spPr>
          <a:xfrm>
            <a:off x="1315920" y="3886039"/>
            <a:ext cx="4199445" cy="1054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52A55CDC-A058-71A0-C42B-3AB29D0F2D56}"/>
              </a:ext>
            </a:extLst>
          </p:cNvPr>
          <p:cNvSpPr txBox="1"/>
          <p:nvPr/>
        </p:nvSpPr>
        <p:spPr>
          <a:xfrm>
            <a:off x="1315921" y="2099605"/>
            <a:ext cx="4094975" cy="830997"/>
          </a:xfrm>
          <a:prstGeom prst="rect">
            <a:avLst/>
          </a:prstGeom>
          <a:noFill/>
        </p:spPr>
        <p:txBody>
          <a:bodyPr wrap="square" rtlCol="0">
            <a:spAutoFit/>
          </a:bodyPr>
          <a:lstStyle/>
          <a:p>
            <a:pPr marL="285750" indent="-285750" algn="ctr">
              <a:buFont typeface="Arial" panose="020B0604020202020204" pitchFamily="34" charset="0"/>
              <a:buChar char="•"/>
            </a:pPr>
            <a:endParaRPr lang="es-ES" dirty="0">
              <a:solidFill>
                <a:schemeClr val="bg1"/>
              </a:solidFill>
              <a:latin typeface="Abadi" panose="020B0604020104020204" pitchFamily="34" charset="0"/>
            </a:endParaRPr>
          </a:p>
          <a:p>
            <a:pPr algn="ctr"/>
            <a:r>
              <a:rPr lang="en-US" sz="1600" dirty="0">
                <a:solidFill>
                  <a:schemeClr val="bg1"/>
                </a:solidFill>
                <a:latin typeface="Abadi" panose="020B0604020104020204" pitchFamily="34" charset="0"/>
              </a:rPr>
              <a:t>Find all tables on the HTML page</a:t>
            </a:r>
          </a:p>
          <a:p>
            <a:pPr algn="ctr"/>
            <a:endParaRPr lang="en-US" sz="1400" dirty="0"/>
          </a:p>
        </p:txBody>
      </p:sp>
      <p:sp>
        <p:nvSpPr>
          <p:cNvPr id="8" name="CuadroTexto 7">
            <a:extLst>
              <a:ext uri="{FF2B5EF4-FFF2-40B4-BE49-F238E27FC236}">
                <a16:creationId xmlns:a16="http://schemas.microsoft.com/office/drawing/2014/main" id="{B5B969B7-82E8-1674-2239-6ADA68F1784A}"/>
              </a:ext>
            </a:extLst>
          </p:cNvPr>
          <p:cNvSpPr txBox="1"/>
          <p:nvPr/>
        </p:nvSpPr>
        <p:spPr>
          <a:xfrm>
            <a:off x="678570" y="1384969"/>
            <a:ext cx="6982599" cy="646331"/>
          </a:xfrm>
          <a:prstGeom prst="rect">
            <a:avLst/>
          </a:prstGeom>
          <a:noFill/>
        </p:spPr>
        <p:txBody>
          <a:bodyPr wrap="square" rtlCol="0">
            <a:spAutoFit/>
          </a:bodyPr>
          <a:lstStyle/>
          <a:p>
            <a:r>
              <a:rPr lang="en-US" dirty="0">
                <a:solidFill>
                  <a:schemeClr val="tx2"/>
                </a:solidFill>
                <a:latin typeface="Abadi" panose="020B0604020104020204" pitchFamily="34" charset="0"/>
              </a:rPr>
              <a:t>Extract the column names from the HTML table containing launch records</a:t>
            </a:r>
          </a:p>
        </p:txBody>
      </p:sp>
      <p:sp>
        <p:nvSpPr>
          <p:cNvPr id="17" name="Flecha: cheurón 16">
            <a:extLst>
              <a:ext uri="{FF2B5EF4-FFF2-40B4-BE49-F238E27FC236}">
                <a16:creationId xmlns:a16="http://schemas.microsoft.com/office/drawing/2014/main" id="{298ECA19-D28E-626F-46B7-96E7E7B60764}"/>
              </a:ext>
            </a:extLst>
          </p:cNvPr>
          <p:cNvSpPr/>
          <p:nvPr/>
        </p:nvSpPr>
        <p:spPr>
          <a:xfrm rot="5400000">
            <a:off x="2949206" y="5498853"/>
            <a:ext cx="828403" cy="75534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CuadroTexto 22">
            <a:extLst>
              <a:ext uri="{FF2B5EF4-FFF2-40B4-BE49-F238E27FC236}">
                <a16:creationId xmlns:a16="http://schemas.microsoft.com/office/drawing/2014/main" id="{79EF2ACB-4F64-6F8C-0D04-2657BA0EB03F}"/>
              </a:ext>
            </a:extLst>
          </p:cNvPr>
          <p:cNvSpPr txBox="1"/>
          <p:nvPr/>
        </p:nvSpPr>
        <p:spPr>
          <a:xfrm>
            <a:off x="1323531" y="3863279"/>
            <a:ext cx="4199444" cy="1077218"/>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Iterate through the &lt;</a:t>
            </a:r>
            <a:r>
              <a:rPr lang="en-US" sz="1600" dirty="0" err="1">
                <a:solidFill>
                  <a:schemeClr val="bg1"/>
                </a:solidFill>
                <a:latin typeface="Abadi" panose="020B0604020104020204" pitchFamily="34" charset="0"/>
              </a:rPr>
              <a:t>th</a:t>
            </a:r>
            <a:r>
              <a:rPr lang="en-US" sz="1600" dirty="0">
                <a:solidFill>
                  <a:schemeClr val="bg1"/>
                </a:solidFill>
                <a:latin typeface="Abadi" panose="020B0604020104020204" pitchFamily="34" charset="0"/>
              </a:rPr>
              <a:t>&gt; elements to extract column names using the </a:t>
            </a:r>
            <a:r>
              <a:rPr lang="en-US" sz="1600" b="1" dirty="0" err="1">
                <a:solidFill>
                  <a:schemeClr val="bg1"/>
                </a:solidFill>
                <a:latin typeface="Abadi" panose="020B0604020104020204" pitchFamily="34" charset="0"/>
              </a:rPr>
              <a:t>extract_column_from_header</a:t>
            </a:r>
            <a:r>
              <a:rPr lang="en-US" sz="1600" b="1" dirty="0">
                <a:solidFill>
                  <a:schemeClr val="bg1"/>
                </a:solidFill>
                <a:latin typeface="Abadi" panose="020B0604020104020204" pitchFamily="34" charset="0"/>
              </a:rPr>
              <a:t>() </a:t>
            </a:r>
            <a:r>
              <a:rPr lang="en-US" sz="1600" dirty="0">
                <a:solidFill>
                  <a:schemeClr val="bg1"/>
                </a:solidFill>
                <a:latin typeface="Abadi" panose="020B0604020104020204" pitchFamily="34" charset="0"/>
              </a:rPr>
              <a:t>function and print.</a:t>
            </a:r>
          </a:p>
        </p:txBody>
      </p:sp>
      <p:sp>
        <p:nvSpPr>
          <p:cNvPr id="24" name="Rectángulo: esquinas redondeadas 23">
            <a:extLst>
              <a:ext uri="{FF2B5EF4-FFF2-40B4-BE49-F238E27FC236}">
                <a16:creationId xmlns:a16="http://schemas.microsoft.com/office/drawing/2014/main" id="{31EFE6B9-C89F-126F-D221-A785D6422EC3}"/>
              </a:ext>
            </a:extLst>
          </p:cNvPr>
          <p:cNvSpPr/>
          <p:nvPr/>
        </p:nvSpPr>
        <p:spPr>
          <a:xfrm>
            <a:off x="1315920" y="3004971"/>
            <a:ext cx="4094976" cy="56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A77993CF-1508-40E6-563E-E092D68EDFCC}"/>
              </a:ext>
            </a:extLst>
          </p:cNvPr>
          <p:cNvSpPr txBox="1"/>
          <p:nvPr/>
        </p:nvSpPr>
        <p:spPr>
          <a:xfrm>
            <a:off x="1342245" y="3003952"/>
            <a:ext cx="4094974" cy="584775"/>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Identify the table containing the launch records</a:t>
            </a:r>
            <a:r>
              <a:rPr lang="en-US" sz="1400" dirty="0">
                <a:solidFill>
                  <a:schemeClr val="bg1"/>
                </a:solidFill>
                <a:latin typeface="Abadi" panose="020B0604020104020204" pitchFamily="34" charset="0"/>
              </a:rPr>
              <a:t>.</a:t>
            </a:r>
          </a:p>
        </p:txBody>
      </p:sp>
      <p:pic>
        <p:nvPicPr>
          <p:cNvPr id="27" name="Gráfico 26" descr="Insignia 1 con relleno sólido">
            <a:extLst>
              <a:ext uri="{FF2B5EF4-FFF2-40B4-BE49-F238E27FC236}">
                <a16:creationId xmlns:a16="http://schemas.microsoft.com/office/drawing/2014/main" id="{B1104DEC-AADA-5C7D-E81A-2C899DC1C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5365" y="2237187"/>
            <a:ext cx="646331" cy="646331"/>
          </a:xfrm>
          <a:prstGeom prst="rect">
            <a:avLst/>
          </a:prstGeom>
        </p:spPr>
      </p:pic>
      <p:pic>
        <p:nvPicPr>
          <p:cNvPr id="28" name="Gráfico 27" descr="Insignia con relleno sólido">
            <a:extLst>
              <a:ext uri="{FF2B5EF4-FFF2-40B4-BE49-F238E27FC236}">
                <a16:creationId xmlns:a16="http://schemas.microsoft.com/office/drawing/2014/main" id="{F15B5687-F026-3F02-7C5E-6AE8BC7A26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6198" y="2958687"/>
            <a:ext cx="610786" cy="610786"/>
          </a:xfrm>
          <a:prstGeom prst="rect">
            <a:avLst/>
          </a:prstGeom>
        </p:spPr>
      </p:pic>
      <p:pic>
        <p:nvPicPr>
          <p:cNvPr id="29" name="Gráfico 28" descr="Insignia 3 con relleno sólido">
            <a:extLst>
              <a:ext uri="{FF2B5EF4-FFF2-40B4-BE49-F238E27FC236}">
                <a16:creationId xmlns:a16="http://schemas.microsoft.com/office/drawing/2014/main" id="{1B130788-1951-CC40-795A-58D7341F30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0552" y="4338351"/>
            <a:ext cx="610785" cy="610785"/>
          </a:xfrm>
          <a:prstGeom prst="rect">
            <a:avLst/>
          </a:prstGeom>
        </p:spPr>
      </p:pic>
      <p:pic>
        <p:nvPicPr>
          <p:cNvPr id="13" name="Imagen 12">
            <a:extLst>
              <a:ext uri="{FF2B5EF4-FFF2-40B4-BE49-F238E27FC236}">
                <a16:creationId xmlns:a16="http://schemas.microsoft.com/office/drawing/2014/main" id="{5BA108DD-226F-AEBE-4B3F-BE415EDA0621}"/>
              </a:ext>
            </a:extLst>
          </p:cNvPr>
          <p:cNvPicPr>
            <a:picLocks noChangeAspect="1"/>
          </p:cNvPicPr>
          <p:nvPr/>
        </p:nvPicPr>
        <p:blipFill>
          <a:blip r:embed="rId9"/>
          <a:stretch>
            <a:fillRect/>
          </a:stretch>
        </p:blipFill>
        <p:spPr>
          <a:xfrm>
            <a:off x="6209628" y="2228689"/>
            <a:ext cx="5827892" cy="604998"/>
          </a:xfrm>
          <a:prstGeom prst="rect">
            <a:avLst/>
          </a:prstGeom>
        </p:spPr>
      </p:pic>
      <p:pic>
        <p:nvPicPr>
          <p:cNvPr id="19" name="Imagen 18" descr="Interfaz de usuario gráfica, Texto&#10;&#10;Descripción generada automáticamente">
            <a:extLst>
              <a:ext uri="{FF2B5EF4-FFF2-40B4-BE49-F238E27FC236}">
                <a16:creationId xmlns:a16="http://schemas.microsoft.com/office/drawing/2014/main" id="{F23BA44D-7D9D-8FE6-0B79-21B9EEE6353D}"/>
              </a:ext>
            </a:extLst>
          </p:cNvPr>
          <p:cNvPicPr>
            <a:picLocks noChangeAspect="1"/>
          </p:cNvPicPr>
          <p:nvPr/>
        </p:nvPicPr>
        <p:blipFill>
          <a:blip r:embed="rId10"/>
          <a:stretch>
            <a:fillRect/>
          </a:stretch>
        </p:blipFill>
        <p:spPr>
          <a:xfrm>
            <a:off x="6209629" y="2971144"/>
            <a:ext cx="5827892" cy="625556"/>
          </a:xfrm>
          <a:prstGeom prst="rect">
            <a:avLst/>
          </a:prstGeom>
        </p:spPr>
      </p:pic>
      <p:pic>
        <p:nvPicPr>
          <p:cNvPr id="30" name="Imagen 29" descr="Texto&#10;&#10;Descripción generada automáticamente">
            <a:extLst>
              <a:ext uri="{FF2B5EF4-FFF2-40B4-BE49-F238E27FC236}">
                <a16:creationId xmlns:a16="http://schemas.microsoft.com/office/drawing/2014/main" id="{65C8C176-9B99-95A8-85F7-43409A248B8E}"/>
              </a:ext>
            </a:extLst>
          </p:cNvPr>
          <p:cNvPicPr>
            <a:picLocks noChangeAspect="1"/>
          </p:cNvPicPr>
          <p:nvPr/>
        </p:nvPicPr>
        <p:blipFill>
          <a:blip r:embed="rId11"/>
          <a:stretch>
            <a:fillRect/>
          </a:stretch>
        </p:blipFill>
        <p:spPr>
          <a:xfrm>
            <a:off x="6208914" y="3769443"/>
            <a:ext cx="5828606" cy="1587600"/>
          </a:xfrm>
          <a:prstGeom prst="rect">
            <a:avLst/>
          </a:prstGeom>
        </p:spPr>
      </p:pic>
      <p:pic>
        <p:nvPicPr>
          <p:cNvPr id="32" name="Imagen 31">
            <a:extLst>
              <a:ext uri="{FF2B5EF4-FFF2-40B4-BE49-F238E27FC236}">
                <a16:creationId xmlns:a16="http://schemas.microsoft.com/office/drawing/2014/main" id="{DC04C2AD-9793-DEFA-DF6D-DE98604A2CEC}"/>
              </a:ext>
            </a:extLst>
          </p:cNvPr>
          <p:cNvPicPr>
            <a:picLocks noChangeAspect="1"/>
          </p:cNvPicPr>
          <p:nvPr/>
        </p:nvPicPr>
        <p:blipFill>
          <a:blip r:embed="rId12"/>
          <a:stretch>
            <a:fillRect/>
          </a:stretch>
        </p:blipFill>
        <p:spPr>
          <a:xfrm>
            <a:off x="6209629" y="5529787"/>
            <a:ext cx="5827892" cy="789564"/>
          </a:xfrm>
          <a:prstGeom prst="rect">
            <a:avLst/>
          </a:prstGeom>
        </p:spPr>
      </p:pic>
    </p:spTree>
    <p:extLst>
      <p:ext uri="{BB962C8B-B14F-4D97-AF65-F5344CB8AC3E}">
        <p14:creationId xmlns:p14="http://schemas.microsoft.com/office/powerpoint/2010/main" val="226412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8B531DD-AF6F-4209-DC65-4E3E7BE2AF0C}"/>
            </a:ext>
          </a:extLst>
        </p:cNvPr>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C2A4718E-825A-3541-F07A-46308B38C0E6}"/>
              </a:ext>
            </a:extLst>
          </p:cNvPr>
          <p:cNvSpPr/>
          <p:nvPr/>
        </p:nvSpPr>
        <p:spPr>
          <a:xfrm>
            <a:off x="1720427" y="1990502"/>
            <a:ext cx="4068895" cy="596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Slide Number Placeholder 5">
            <a:extLst>
              <a:ext uri="{FF2B5EF4-FFF2-40B4-BE49-F238E27FC236}">
                <a16:creationId xmlns:a16="http://schemas.microsoft.com/office/drawing/2014/main" id="{A666498E-0795-87F9-4DE0-38D4D29904C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ext Placeholder 2">
            <a:extLst>
              <a:ext uri="{FF2B5EF4-FFF2-40B4-BE49-F238E27FC236}">
                <a16:creationId xmlns:a16="http://schemas.microsoft.com/office/drawing/2014/main" id="{BC86BBC9-677B-23C7-1B4F-CF0784139F43}"/>
              </a:ext>
            </a:extLst>
          </p:cNvPr>
          <p:cNvSpPr>
            <a:spLocks noGrp="1"/>
          </p:cNvSpPr>
          <p:nvPr>
            <p:ph type="body" sz="half" idx="4294967295"/>
          </p:nvPr>
        </p:nvSpPr>
        <p:spPr>
          <a:xfrm rot="16200000">
            <a:off x="-2154163" y="3668651"/>
            <a:ext cx="5116415" cy="549050"/>
          </a:xfrm>
          <a:prstGeom prst="rect">
            <a:avLst/>
          </a:prstGeom>
        </p:spPr>
        <p:txBody>
          <a:bodyPr lIns="91440" tIns="45720" rIns="91440" bIns="45720" anchor="t">
            <a:noAutofit/>
          </a:bodyPr>
          <a:lstStyle/>
          <a:p>
            <a:pPr marL="0" indent="0" algn="ctr">
              <a:buNone/>
            </a:pPr>
            <a:r>
              <a:rPr lang="en-US" sz="3200" b="1" dirty="0">
                <a:solidFill>
                  <a:schemeClr val="tx2"/>
                </a:solidFill>
                <a:latin typeface="Abadi" panose="020B0604020104020204" pitchFamily="34" charset="0"/>
              </a:rPr>
              <a:t>Creating a Dictionary for Launch Data</a:t>
            </a:r>
            <a:endParaRPr lang="es-ES" sz="3200" b="1" dirty="0">
              <a:solidFill>
                <a:schemeClr val="tx2"/>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EE9CBC31-61EE-5800-8AC9-E36DB30121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7843EB1A-23BA-39E0-9D17-F2F6C361FF81}"/>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Collection - Scraping</a:t>
            </a:r>
            <a:endParaRPr lang="en-US" b="1" dirty="0">
              <a:solidFill>
                <a:schemeClr val="tx2"/>
              </a:solidFill>
            </a:endParaRPr>
          </a:p>
        </p:txBody>
      </p:sp>
      <p:sp>
        <p:nvSpPr>
          <p:cNvPr id="7" name="CuadroTexto 6">
            <a:extLst>
              <a:ext uri="{FF2B5EF4-FFF2-40B4-BE49-F238E27FC236}">
                <a16:creationId xmlns:a16="http://schemas.microsoft.com/office/drawing/2014/main" id="{8F00017C-0721-30C8-C77D-4B7375BB35DD}"/>
              </a:ext>
            </a:extLst>
          </p:cNvPr>
          <p:cNvSpPr txBox="1"/>
          <p:nvPr/>
        </p:nvSpPr>
        <p:spPr>
          <a:xfrm>
            <a:off x="1694347" y="2011147"/>
            <a:ext cx="4094975" cy="584775"/>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Initialize the dictionary with empty lists for each column</a:t>
            </a:r>
            <a:endParaRPr lang="en-US" sz="1400" dirty="0"/>
          </a:p>
        </p:txBody>
      </p:sp>
      <p:sp>
        <p:nvSpPr>
          <p:cNvPr id="8" name="CuadroTexto 7">
            <a:extLst>
              <a:ext uri="{FF2B5EF4-FFF2-40B4-BE49-F238E27FC236}">
                <a16:creationId xmlns:a16="http://schemas.microsoft.com/office/drawing/2014/main" id="{29DE5645-D09A-1473-9824-D36859576858}"/>
              </a:ext>
            </a:extLst>
          </p:cNvPr>
          <p:cNvSpPr txBox="1"/>
          <p:nvPr/>
        </p:nvSpPr>
        <p:spPr>
          <a:xfrm>
            <a:off x="678570" y="1384969"/>
            <a:ext cx="6982599" cy="646331"/>
          </a:xfrm>
          <a:prstGeom prst="rect">
            <a:avLst/>
          </a:prstGeom>
          <a:noFill/>
        </p:spPr>
        <p:txBody>
          <a:bodyPr wrap="square" rtlCol="0">
            <a:spAutoFit/>
          </a:bodyPr>
          <a:lstStyle/>
          <a:p>
            <a:r>
              <a:rPr lang="en-US" dirty="0">
                <a:solidFill>
                  <a:schemeClr val="tx2"/>
                </a:solidFill>
                <a:latin typeface="Abadi" panose="020B0604020104020204" pitchFamily="34" charset="0"/>
              </a:rPr>
              <a:t>Create an empty dictionary with keys from the extracted column names.</a:t>
            </a:r>
          </a:p>
        </p:txBody>
      </p:sp>
      <p:sp>
        <p:nvSpPr>
          <p:cNvPr id="17" name="Flecha: cheurón 16">
            <a:extLst>
              <a:ext uri="{FF2B5EF4-FFF2-40B4-BE49-F238E27FC236}">
                <a16:creationId xmlns:a16="http://schemas.microsoft.com/office/drawing/2014/main" id="{CAB5CBCF-8E7F-FBEB-D823-2CF7CA4274F6}"/>
              </a:ext>
            </a:extLst>
          </p:cNvPr>
          <p:cNvSpPr/>
          <p:nvPr/>
        </p:nvSpPr>
        <p:spPr>
          <a:xfrm rot="5400000">
            <a:off x="7895189" y="5556113"/>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4" name="Rectángulo: esquinas redondeadas 23">
            <a:extLst>
              <a:ext uri="{FF2B5EF4-FFF2-40B4-BE49-F238E27FC236}">
                <a16:creationId xmlns:a16="http://schemas.microsoft.com/office/drawing/2014/main" id="{5B24E475-C440-8AFA-3B68-BED53BC05963}"/>
              </a:ext>
            </a:extLst>
          </p:cNvPr>
          <p:cNvSpPr/>
          <p:nvPr/>
        </p:nvSpPr>
        <p:spPr>
          <a:xfrm>
            <a:off x="1857969" y="5403144"/>
            <a:ext cx="4094976" cy="56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713933A9-62B4-2A77-4E0E-455EC6F3CE24}"/>
              </a:ext>
            </a:extLst>
          </p:cNvPr>
          <p:cNvSpPr txBox="1"/>
          <p:nvPr/>
        </p:nvSpPr>
        <p:spPr>
          <a:xfrm>
            <a:off x="1958918" y="5492287"/>
            <a:ext cx="4068893" cy="338554"/>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Remove irrelevant columns if necessary</a:t>
            </a:r>
          </a:p>
        </p:txBody>
      </p:sp>
      <p:pic>
        <p:nvPicPr>
          <p:cNvPr id="9" name="Imagen 8" descr="Texto&#10;&#10;Descripción generada automáticamente">
            <a:extLst>
              <a:ext uri="{FF2B5EF4-FFF2-40B4-BE49-F238E27FC236}">
                <a16:creationId xmlns:a16="http://schemas.microsoft.com/office/drawing/2014/main" id="{73D1CCB7-CB47-ABE7-1704-E067AE415BA9}"/>
              </a:ext>
            </a:extLst>
          </p:cNvPr>
          <p:cNvPicPr>
            <a:picLocks noChangeAspect="1"/>
          </p:cNvPicPr>
          <p:nvPr/>
        </p:nvPicPr>
        <p:blipFill>
          <a:blip r:embed="rId3"/>
          <a:stretch>
            <a:fillRect/>
          </a:stretch>
        </p:blipFill>
        <p:spPr>
          <a:xfrm>
            <a:off x="4383156" y="2645164"/>
            <a:ext cx="6091674" cy="2685005"/>
          </a:xfrm>
          <a:prstGeom prst="rect">
            <a:avLst/>
          </a:prstGeom>
        </p:spPr>
      </p:pic>
      <p:sp>
        <p:nvSpPr>
          <p:cNvPr id="22" name="Flecha: hacia abajo 21">
            <a:extLst>
              <a:ext uri="{FF2B5EF4-FFF2-40B4-BE49-F238E27FC236}">
                <a16:creationId xmlns:a16="http://schemas.microsoft.com/office/drawing/2014/main" id="{89E0DEA6-44CA-53E5-00A4-B9111655A4FB}"/>
              </a:ext>
            </a:extLst>
          </p:cNvPr>
          <p:cNvSpPr/>
          <p:nvPr/>
        </p:nvSpPr>
        <p:spPr>
          <a:xfrm rot="16200000">
            <a:off x="2801227" y="3531112"/>
            <a:ext cx="549051" cy="8241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31190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784CF42-FF96-7240-2417-533E523B05F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E3A7EA7-E3B6-E7FA-96FA-0C4A779A1F2B}"/>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3093A570-1338-B347-BB21-7117AC862D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5C43A870-98D2-4C1A-B17D-FDEEC606D427}"/>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Collection - Scraping</a:t>
            </a:r>
            <a:endParaRPr lang="en-US" b="1" dirty="0">
              <a:solidFill>
                <a:schemeClr val="tx2"/>
              </a:solidFill>
            </a:endParaRPr>
          </a:p>
        </p:txBody>
      </p:sp>
      <p:sp>
        <p:nvSpPr>
          <p:cNvPr id="8" name="CuadroTexto 7">
            <a:extLst>
              <a:ext uri="{FF2B5EF4-FFF2-40B4-BE49-F238E27FC236}">
                <a16:creationId xmlns:a16="http://schemas.microsoft.com/office/drawing/2014/main" id="{AC807175-F488-2E09-8F98-4401E2C7C02D}"/>
              </a:ext>
            </a:extLst>
          </p:cNvPr>
          <p:cNvSpPr txBox="1"/>
          <p:nvPr/>
        </p:nvSpPr>
        <p:spPr>
          <a:xfrm>
            <a:off x="770011" y="1384969"/>
            <a:ext cx="6107867" cy="646331"/>
          </a:xfrm>
          <a:prstGeom prst="rect">
            <a:avLst/>
          </a:prstGeom>
          <a:noFill/>
        </p:spPr>
        <p:txBody>
          <a:bodyPr wrap="square" rtlCol="0">
            <a:spAutoFit/>
          </a:bodyPr>
          <a:lstStyle/>
          <a:p>
            <a:r>
              <a:rPr lang="en-US" dirty="0">
                <a:solidFill>
                  <a:schemeClr val="tx2"/>
                </a:solidFill>
                <a:latin typeface="Abadi" panose="020B0604020104020204" pitchFamily="34" charset="0"/>
              </a:rPr>
              <a:t>Iterate through the rows of the HTML table to extract launch data and fill the dictionary.</a:t>
            </a:r>
            <a:endParaRPr lang="en-US" dirty="0">
              <a:solidFill>
                <a:schemeClr val="tx2"/>
              </a:solidFill>
            </a:endParaRPr>
          </a:p>
        </p:txBody>
      </p:sp>
      <p:sp>
        <p:nvSpPr>
          <p:cNvPr id="17" name="Flecha: cheurón 16">
            <a:extLst>
              <a:ext uri="{FF2B5EF4-FFF2-40B4-BE49-F238E27FC236}">
                <a16:creationId xmlns:a16="http://schemas.microsoft.com/office/drawing/2014/main" id="{E945EADF-33B2-17B3-4C8C-034432848D93}"/>
              </a:ext>
            </a:extLst>
          </p:cNvPr>
          <p:cNvSpPr/>
          <p:nvPr/>
        </p:nvSpPr>
        <p:spPr>
          <a:xfrm rot="5400000">
            <a:off x="3356011" y="5179310"/>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2" name="Imagen 11" descr="Texto&#10;&#10;Descripción generada automáticamente">
            <a:extLst>
              <a:ext uri="{FF2B5EF4-FFF2-40B4-BE49-F238E27FC236}">
                <a16:creationId xmlns:a16="http://schemas.microsoft.com/office/drawing/2014/main" id="{97E2FB20-CE82-ACC5-81F1-9F1A728A56C4}"/>
              </a:ext>
            </a:extLst>
          </p:cNvPr>
          <p:cNvPicPr>
            <a:picLocks noChangeAspect="1"/>
          </p:cNvPicPr>
          <p:nvPr/>
        </p:nvPicPr>
        <p:blipFill>
          <a:blip r:embed="rId3"/>
          <a:stretch>
            <a:fillRect/>
          </a:stretch>
        </p:blipFill>
        <p:spPr>
          <a:xfrm>
            <a:off x="7115610" y="1614380"/>
            <a:ext cx="3860418" cy="2453883"/>
          </a:xfrm>
          <a:prstGeom prst="rect">
            <a:avLst/>
          </a:prstGeom>
        </p:spPr>
      </p:pic>
      <p:pic>
        <p:nvPicPr>
          <p:cNvPr id="18" name="Imagen 17" descr="Texto&#10;&#10;Descripción generada automáticamente">
            <a:extLst>
              <a:ext uri="{FF2B5EF4-FFF2-40B4-BE49-F238E27FC236}">
                <a16:creationId xmlns:a16="http://schemas.microsoft.com/office/drawing/2014/main" id="{A77A05B8-2176-81C5-FBBD-C3D2D7BE124D}"/>
              </a:ext>
            </a:extLst>
          </p:cNvPr>
          <p:cNvPicPr>
            <a:picLocks noChangeAspect="1"/>
          </p:cNvPicPr>
          <p:nvPr/>
        </p:nvPicPr>
        <p:blipFill>
          <a:blip r:embed="rId4"/>
          <a:stretch>
            <a:fillRect/>
          </a:stretch>
        </p:blipFill>
        <p:spPr>
          <a:xfrm>
            <a:off x="7115610" y="4047501"/>
            <a:ext cx="3860418" cy="2453883"/>
          </a:xfrm>
          <a:prstGeom prst="rect">
            <a:avLst/>
          </a:prstGeom>
        </p:spPr>
      </p:pic>
      <p:sp>
        <p:nvSpPr>
          <p:cNvPr id="2" name="Text Placeholder 2">
            <a:extLst>
              <a:ext uri="{FF2B5EF4-FFF2-40B4-BE49-F238E27FC236}">
                <a16:creationId xmlns:a16="http://schemas.microsoft.com/office/drawing/2014/main" id="{BD4F8C24-87D5-871E-AE47-362D2275065A}"/>
              </a:ext>
            </a:extLst>
          </p:cNvPr>
          <p:cNvSpPr txBox="1">
            <a:spLocks/>
          </p:cNvSpPr>
          <p:nvPr/>
        </p:nvSpPr>
        <p:spPr>
          <a:xfrm rot="16200000">
            <a:off x="-1965539" y="3480026"/>
            <a:ext cx="5116416" cy="92629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3200" b="1" dirty="0">
                <a:solidFill>
                  <a:schemeClr val="tx2"/>
                </a:solidFill>
                <a:latin typeface="Abadi"/>
              </a:rPr>
              <a:t>Filling the Dictionary with Launch Records</a:t>
            </a:r>
          </a:p>
        </p:txBody>
      </p:sp>
      <p:sp>
        <p:nvSpPr>
          <p:cNvPr id="5" name="Rectángulo: esquinas redondeadas 4">
            <a:extLst>
              <a:ext uri="{FF2B5EF4-FFF2-40B4-BE49-F238E27FC236}">
                <a16:creationId xmlns:a16="http://schemas.microsoft.com/office/drawing/2014/main" id="{0B7921B9-5BFD-F907-4867-C78A41984D49}"/>
              </a:ext>
            </a:extLst>
          </p:cNvPr>
          <p:cNvSpPr/>
          <p:nvPr/>
        </p:nvSpPr>
        <p:spPr>
          <a:xfrm>
            <a:off x="1491827" y="2447344"/>
            <a:ext cx="4068895" cy="596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EDDAEB62-3759-F5A8-14F4-F7089AAB9AAF}"/>
              </a:ext>
            </a:extLst>
          </p:cNvPr>
          <p:cNvSpPr txBox="1"/>
          <p:nvPr/>
        </p:nvSpPr>
        <p:spPr>
          <a:xfrm>
            <a:off x="1491827" y="2536235"/>
            <a:ext cx="4094975" cy="338554"/>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Iterate through the table rows</a:t>
            </a:r>
            <a:endParaRPr lang="en-US" sz="1400" dirty="0"/>
          </a:p>
        </p:txBody>
      </p:sp>
      <p:sp>
        <p:nvSpPr>
          <p:cNvPr id="13" name="Rectángulo: esquinas redondeadas 12">
            <a:extLst>
              <a:ext uri="{FF2B5EF4-FFF2-40B4-BE49-F238E27FC236}">
                <a16:creationId xmlns:a16="http://schemas.microsoft.com/office/drawing/2014/main" id="{33A19CE4-A20C-4DA1-1B18-34B076F8FA5C}"/>
              </a:ext>
            </a:extLst>
          </p:cNvPr>
          <p:cNvSpPr/>
          <p:nvPr/>
        </p:nvSpPr>
        <p:spPr>
          <a:xfrm>
            <a:off x="1491827" y="3232017"/>
            <a:ext cx="4094976" cy="56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CuadroTexto 15">
            <a:extLst>
              <a:ext uri="{FF2B5EF4-FFF2-40B4-BE49-F238E27FC236}">
                <a16:creationId xmlns:a16="http://schemas.microsoft.com/office/drawing/2014/main" id="{B2EBD00B-D8B8-63D4-5DDC-1AF5A636E03A}"/>
              </a:ext>
            </a:extLst>
          </p:cNvPr>
          <p:cNvSpPr txBox="1"/>
          <p:nvPr/>
        </p:nvSpPr>
        <p:spPr>
          <a:xfrm>
            <a:off x="1597018" y="3344990"/>
            <a:ext cx="4068893" cy="338554"/>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Check if the row contains a flight number</a:t>
            </a:r>
          </a:p>
        </p:txBody>
      </p:sp>
      <p:sp>
        <p:nvSpPr>
          <p:cNvPr id="19" name="Flecha: hacia abajo 18">
            <a:extLst>
              <a:ext uri="{FF2B5EF4-FFF2-40B4-BE49-F238E27FC236}">
                <a16:creationId xmlns:a16="http://schemas.microsoft.com/office/drawing/2014/main" id="{E77956F3-3512-3D04-E277-E5BCC5074564}"/>
              </a:ext>
            </a:extLst>
          </p:cNvPr>
          <p:cNvSpPr/>
          <p:nvPr/>
        </p:nvSpPr>
        <p:spPr>
          <a:xfrm rot="16200000">
            <a:off x="6109375" y="3127403"/>
            <a:ext cx="549051" cy="7891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esquinas redondeadas 20">
            <a:extLst>
              <a:ext uri="{FF2B5EF4-FFF2-40B4-BE49-F238E27FC236}">
                <a16:creationId xmlns:a16="http://schemas.microsoft.com/office/drawing/2014/main" id="{AF256CDE-2937-DE49-AB1A-C08A6627C2E7}"/>
              </a:ext>
            </a:extLst>
          </p:cNvPr>
          <p:cNvSpPr/>
          <p:nvPr/>
        </p:nvSpPr>
        <p:spPr>
          <a:xfrm>
            <a:off x="1491825" y="4088654"/>
            <a:ext cx="4094976" cy="56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C2376B21-DEDC-C279-823A-A6B5D311CB1A}"/>
              </a:ext>
            </a:extLst>
          </p:cNvPr>
          <p:cNvSpPr txBox="1"/>
          <p:nvPr/>
        </p:nvSpPr>
        <p:spPr>
          <a:xfrm>
            <a:off x="1504867" y="4065367"/>
            <a:ext cx="4068893" cy="584775"/>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Extract data from each cell in the row and add it to the dictionary.</a:t>
            </a:r>
          </a:p>
        </p:txBody>
      </p:sp>
    </p:spTree>
    <p:extLst>
      <p:ext uri="{BB962C8B-B14F-4D97-AF65-F5344CB8AC3E}">
        <p14:creationId xmlns:p14="http://schemas.microsoft.com/office/powerpoint/2010/main" val="51247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EF510A9-3A4D-FC43-F9A5-918CA2C98E45}"/>
            </a:ext>
          </a:extLst>
        </p:cNvPr>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46C74F18-4834-6901-6234-8C566CB03358}"/>
              </a:ext>
            </a:extLst>
          </p:cNvPr>
          <p:cNvSpPr/>
          <p:nvPr/>
        </p:nvSpPr>
        <p:spPr>
          <a:xfrm>
            <a:off x="1272205" y="1982029"/>
            <a:ext cx="4068895" cy="596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Slide Number Placeholder 5">
            <a:extLst>
              <a:ext uri="{FF2B5EF4-FFF2-40B4-BE49-F238E27FC236}">
                <a16:creationId xmlns:a16="http://schemas.microsoft.com/office/drawing/2014/main" id="{F53A6B02-8576-BE7D-9859-861507AACF1E}"/>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ext Placeholder 2">
            <a:extLst>
              <a:ext uri="{FF2B5EF4-FFF2-40B4-BE49-F238E27FC236}">
                <a16:creationId xmlns:a16="http://schemas.microsoft.com/office/drawing/2014/main" id="{F9C50B80-1125-624D-9670-9078DDB42230}"/>
              </a:ext>
            </a:extLst>
          </p:cNvPr>
          <p:cNvSpPr>
            <a:spLocks noGrp="1"/>
          </p:cNvSpPr>
          <p:nvPr>
            <p:ph type="body" sz="half" idx="4294967295"/>
          </p:nvPr>
        </p:nvSpPr>
        <p:spPr>
          <a:xfrm rot="16200000">
            <a:off x="-1965539" y="3480026"/>
            <a:ext cx="5116416" cy="926299"/>
          </a:xfrm>
          <a:prstGeom prst="rect">
            <a:avLst/>
          </a:prstGeom>
        </p:spPr>
        <p:txBody>
          <a:bodyPr lIns="91440" tIns="45720" rIns="91440" bIns="45720" anchor="t">
            <a:noAutofit/>
          </a:bodyPr>
          <a:lstStyle/>
          <a:p>
            <a:pPr marL="0" indent="0" algn="ctr">
              <a:lnSpc>
                <a:spcPct val="100000"/>
              </a:lnSpc>
              <a:spcBef>
                <a:spcPts val="1400"/>
              </a:spcBef>
              <a:buNone/>
            </a:pPr>
            <a:r>
              <a:rPr lang="en-US" sz="3200" b="1" dirty="0">
                <a:solidFill>
                  <a:schemeClr val="tx2"/>
                </a:solidFill>
                <a:latin typeface="Abadi"/>
              </a:rPr>
              <a:t>Creating a </a:t>
            </a:r>
            <a:r>
              <a:rPr lang="en-US" sz="3200" b="1" dirty="0" err="1">
                <a:solidFill>
                  <a:schemeClr val="tx2"/>
                </a:solidFill>
                <a:latin typeface="Abadi"/>
              </a:rPr>
              <a:t>DataFrame</a:t>
            </a:r>
            <a:endParaRPr lang="en-US" sz="3200" b="1" dirty="0">
              <a:solidFill>
                <a:schemeClr val="tx2"/>
              </a:solidFill>
              <a:latin typeface="Abadi"/>
            </a:endParaRPr>
          </a:p>
        </p:txBody>
      </p:sp>
      <p:sp>
        <p:nvSpPr>
          <p:cNvPr id="4" name="Title 1">
            <a:extLst>
              <a:ext uri="{FF2B5EF4-FFF2-40B4-BE49-F238E27FC236}">
                <a16:creationId xmlns:a16="http://schemas.microsoft.com/office/drawing/2014/main" id="{517084E0-23C7-9395-577D-E9151C0BA15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0973F957-5D31-01CA-C1E0-95A2ECB76ACB}"/>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Data Collection - Scraping</a:t>
            </a:r>
            <a:endParaRPr lang="en-US" dirty="0">
              <a:solidFill>
                <a:schemeClr val="tx2"/>
              </a:solidFill>
            </a:endParaRPr>
          </a:p>
        </p:txBody>
      </p:sp>
      <p:sp>
        <p:nvSpPr>
          <p:cNvPr id="7" name="CuadroTexto 6">
            <a:extLst>
              <a:ext uri="{FF2B5EF4-FFF2-40B4-BE49-F238E27FC236}">
                <a16:creationId xmlns:a16="http://schemas.microsoft.com/office/drawing/2014/main" id="{DFCF2C66-ED50-DCEA-C5C8-7753520C3D3F}"/>
              </a:ext>
            </a:extLst>
          </p:cNvPr>
          <p:cNvSpPr txBox="1"/>
          <p:nvPr/>
        </p:nvSpPr>
        <p:spPr>
          <a:xfrm>
            <a:off x="1246125" y="2004884"/>
            <a:ext cx="4094975" cy="584775"/>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Convert the dictionary into a Pandas </a:t>
            </a:r>
            <a:r>
              <a:rPr lang="en-US" sz="1600" dirty="0" err="1">
                <a:solidFill>
                  <a:schemeClr val="bg1"/>
                </a:solidFill>
                <a:latin typeface="Abadi" panose="020B0604020104020204" pitchFamily="34" charset="0"/>
              </a:rPr>
              <a:t>DataFrame</a:t>
            </a:r>
            <a:endParaRPr lang="en-US" sz="1400" dirty="0"/>
          </a:p>
        </p:txBody>
      </p:sp>
      <p:sp>
        <p:nvSpPr>
          <p:cNvPr id="8" name="CuadroTexto 7">
            <a:extLst>
              <a:ext uri="{FF2B5EF4-FFF2-40B4-BE49-F238E27FC236}">
                <a16:creationId xmlns:a16="http://schemas.microsoft.com/office/drawing/2014/main" id="{3298D746-94DE-9830-FA95-5B3C561BE670}"/>
              </a:ext>
            </a:extLst>
          </p:cNvPr>
          <p:cNvSpPr txBox="1"/>
          <p:nvPr/>
        </p:nvSpPr>
        <p:spPr>
          <a:xfrm>
            <a:off x="770011" y="1323646"/>
            <a:ext cx="6982599" cy="369332"/>
          </a:xfrm>
          <a:prstGeom prst="rect">
            <a:avLst/>
          </a:prstGeom>
          <a:noFill/>
        </p:spPr>
        <p:txBody>
          <a:bodyPr wrap="square" rtlCol="0">
            <a:spAutoFit/>
          </a:bodyPr>
          <a:lstStyle/>
          <a:p>
            <a:r>
              <a:rPr lang="en-US" dirty="0">
                <a:solidFill>
                  <a:schemeClr val="tx2"/>
                </a:solidFill>
                <a:latin typeface="Abadi" panose="020B0604020104020204" pitchFamily="34" charset="0"/>
              </a:rPr>
              <a:t>Create a Pandas </a:t>
            </a:r>
            <a:r>
              <a:rPr lang="en-US" dirty="0" err="1">
                <a:solidFill>
                  <a:schemeClr val="tx2"/>
                </a:solidFill>
                <a:latin typeface="Abadi" panose="020B0604020104020204" pitchFamily="34" charset="0"/>
              </a:rPr>
              <a:t>DataFrame</a:t>
            </a:r>
            <a:r>
              <a:rPr lang="en-US" dirty="0">
                <a:solidFill>
                  <a:schemeClr val="tx2"/>
                </a:solidFill>
                <a:latin typeface="Abadi" panose="020B0604020104020204" pitchFamily="34" charset="0"/>
              </a:rPr>
              <a:t> from the launch data dictionary</a:t>
            </a:r>
            <a:r>
              <a:rPr lang="en-US" dirty="0">
                <a:latin typeface="Abadi" panose="020B0604020104020204" pitchFamily="34" charset="0"/>
              </a:rPr>
              <a:t>.</a:t>
            </a:r>
            <a:endParaRPr lang="en-US" dirty="0"/>
          </a:p>
        </p:txBody>
      </p:sp>
      <p:pic>
        <p:nvPicPr>
          <p:cNvPr id="14" name="Imagen 13" descr="Forma&#10;&#10;Descripción generada automáticamente con confianza baja">
            <a:hlinkClick r:id="rId3"/>
            <a:extLst>
              <a:ext uri="{FF2B5EF4-FFF2-40B4-BE49-F238E27FC236}">
                <a16:creationId xmlns:a16="http://schemas.microsoft.com/office/drawing/2014/main" id="{AE7C2D4F-BFC2-B039-5EEC-F3B62767E3D1}"/>
              </a:ext>
            </a:extLst>
          </p:cNvPr>
          <p:cNvPicPr>
            <a:picLocks noChangeAspect="1"/>
          </p:cNvPicPr>
          <p:nvPr/>
        </p:nvPicPr>
        <p:blipFill>
          <a:blip r:embed="rId4"/>
          <a:stretch>
            <a:fillRect/>
          </a:stretch>
        </p:blipFill>
        <p:spPr>
          <a:xfrm>
            <a:off x="6463122" y="433385"/>
            <a:ext cx="736115" cy="694432"/>
          </a:xfrm>
          <a:prstGeom prst="rect">
            <a:avLst/>
          </a:prstGeom>
        </p:spPr>
      </p:pic>
      <p:sp>
        <p:nvSpPr>
          <p:cNvPr id="15" name="CuadroTexto 14">
            <a:extLst>
              <a:ext uri="{FF2B5EF4-FFF2-40B4-BE49-F238E27FC236}">
                <a16:creationId xmlns:a16="http://schemas.microsoft.com/office/drawing/2014/main" id="{B68F3C0C-D7B7-7DC1-4379-FCA79494FF99}"/>
              </a:ext>
            </a:extLst>
          </p:cNvPr>
          <p:cNvSpPr txBox="1"/>
          <p:nvPr/>
        </p:nvSpPr>
        <p:spPr>
          <a:xfrm>
            <a:off x="7265298" y="351509"/>
            <a:ext cx="4402445" cy="923330"/>
          </a:xfrm>
          <a:prstGeom prst="rect">
            <a:avLst/>
          </a:prstGeom>
          <a:noFill/>
        </p:spPr>
        <p:txBody>
          <a:bodyPr wrap="square" rtlCol="0">
            <a:spAutoFit/>
          </a:bodyPr>
          <a:lstStyle/>
          <a:p>
            <a:r>
              <a:rPr lang="en-US" dirty="0" err="1">
                <a:latin typeface="Abadi" panose="020B0604020104020204" pitchFamily="34" charset="0"/>
                <a:hlinkClick r:id="rId5"/>
              </a:rPr>
              <a:t>Spacex</a:t>
            </a:r>
            <a:r>
              <a:rPr lang="en-US" dirty="0">
                <a:latin typeface="Abadi" panose="020B0604020104020204" pitchFamily="34" charset="0"/>
                <a:hlinkClick r:id="rId5"/>
              </a:rPr>
              <a:t>-launch-data/Collecting the Data/spacex_web_scraped.csv at main · </a:t>
            </a:r>
            <a:r>
              <a:rPr lang="en-US" dirty="0" err="1">
                <a:latin typeface="Abadi" panose="020B0604020104020204" pitchFamily="34" charset="0"/>
                <a:hlinkClick r:id="rId5"/>
              </a:rPr>
              <a:t>CriselPy</a:t>
            </a:r>
            <a:r>
              <a:rPr lang="en-US" dirty="0">
                <a:latin typeface="Abadi" panose="020B0604020104020204" pitchFamily="34" charset="0"/>
                <a:hlinkClick r:id="rId5"/>
              </a:rPr>
              <a:t>/</a:t>
            </a:r>
            <a:r>
              <a:rPr lang="en-US" dirty="0" err="1">
                <a:latin typeface="Abadi" panose="020B0604020104020204" pitchFamily="34" charset="0"/>
                <a:hlinkClick r:id="rId5"/>
              </a:rPr>
              <a:t>Spacex</a:t>
            </a:r>
            <a:r>
              <a:rPr lang="en-US" dirty="0">
                <a:latin typeface="Abadi" panose="020B0604020104020204" pitchFamily="34" charset="0"/>
                <a:hlinkClick r:id="rId5"/>
              </a:rPr>
              <a:t>-launch-data</a:t>
            </a:r>
            <a:endParaRPr lang="es-ES" dirty="0">
              <a:latin typeface="Abadi" panose="020B0604020104020204" pitchFamily="34" charset="0"/>
            </a:endParaRPr>
          </a:p>
        </p:txBody>
      </p:sp>
      <p:sp>
        <p:nvSpPr>
          <p:cNvPr id="17" name="Flecha: cheurón 16">
            <a:extLst>
              <a:ext uri="{FF2B5EF4-FFF2-40B4-BE49-F238E27FC236}">
                <a16:creationId xmlns:a16="http://schemas.microsoft.com/office/drawing/2014/main" id="{C2FA5AD7-DCE4-BF28-EE23-DFF2476C30C3}"/>
              </a:ext>
            </a:extLst>
          </p:cNvPr>
          <p:cNvSpPr/>
          <p:nvPr/>
        </p:nvSpPr>
        <p:spPr>
          <a:xfrm rot="5400000">
            <a:off x="10915913" y="5173730"/>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 name="Rectángulo: esquinas redondeadas 1">
            <a:extLst>
              <a:ext uri="{FF2B5EF4-FFF2-40B4-BE49-F238E27FC236}">
                <a16:creationId xmlns:a16="http://schemas.microsoft.com/office/drawing/2014/main" id="{3452CDFF-472E-22CA-7E38-5116777C59F3}"/>
              </a:ext>
            </a:extLst>
          </p:cNvPr>
          <p:cNvSpPr/>
          <p:nvPr/>
        </p:nvSpPr>
        <p:spPr>
          <a:xfrm>
            <a:off x="1295398" y="4327281"/>
            <a:ext cx="4094976" cy="56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a:extLst>
              <a:ext uri="{FF2B5EF4-FFF2-40B4-BE49-F238E27FC236}">
                <a16:creationId xmlns:a16="http://schemas.microsoft.com/office/drawing/2014/main" id="{EF5FE53D-4D5B-78E8-9CAA-A026C5DAF1F3}"/>
              </a:ext>
            </a:extLst>
          </p:cNvPr>
          <p:cNvSpPr txBox="1"/>
          <p:nvPr/>
        </p:nvSpPr>
        <p:spPr>
          <a:xfrm>
            <a:off x="1272207" y="4306812"/>
            <a:ext cx="4068893" cy="584775"/>
          </a:xfrm>
          <a:prstGeom prst="rect">
            <a:avLst/>
          </a:prstGeom>
          <a:noFill/>
        </p:spPr>
        <p:txBody>
          <a:bodyPr wrap="square" rtlCol="0">
            <a:spAutoFit/>
          </a:bodyPr>
          <a:lstStyle/>
          <a:p>
            <a:pPr algn="ctr"/>
            <a:r>
              <a:rPr lang="en-US" sz="1600" dirty="0">
                <a:solidFill>
                  <a:schemeClr val="bg1"/>
                </a:solidFill>
                <a:latin typeface="Abadi" panose="020B0604020104020204" pitchFamily="34" charset="0"/>
              </a:rPr>
              <a:t>Export the </a:t>
            </a:r>
            <a:r>
              <a:rPr lang="en-US" sz="1600" dirty="0" err="1">
                <a:solidFill>
                  <a:schemeClr val="bg1"/>
                </a:solidFill>
                <a:latin typeface="Abadi" panose="020B0604020104020204" pitchFamily="34" charset="0"/>
              </a:rPr>
              <a:t>DataFrame</a:t>
            </a:r>
            <a:r>
              <a:rPr lang="en-US" sz="1600" dirty="0">
                <a:solidFill>
                  <a:schemeClr val="bg1"/>
                </a:solidFill>
                <a:latin typeface="Abadi" panose="020B0604020104020204" pitchFamily="34" charset="0"/>
              </a:rPr>
              <a:t> to a CSV file for further use</a:t>
            </a:r>
          </a:p>
        </p:txBody>
      </p:sp>
      <p:pic>
        <p:nvPicPr>
          <p:cNvPr id="16" name="Imagen 15">
            <a:extLst>
              <a:ext uri="{FF2B5EF4-FFF2-40B4-BE49-F238E27FC236}">
                <a16:creationId xmlns:a16="http://schemas.microsoft.com/office/drawing/2014/main" id="{12482F8D-90FC-289C-5859-8CCEA82915D6}"/>
              </a:ext>
            </a:extLst>
          </p:cNvPr>
          <p:cNvPicPr>
            <a:picLocks noChangeAspect="1"/>
          </p:cNvPicPr>
          <p:nvPr/>
        </p:nvPicPr>
        <p:blipFill>
          <a:blip r:embed="rId6"/>
          <a:stretch>
            <a:fillRect/>
          </a:stretch>
        </p:blipFill>
        <p:spPr>
          <a:xfrm>
            <a:off x="1272207" y="2780044"/>
            <a:ext cx="10507567" cy="884752"/>
          </a:xfrm>
          <a:prstGeom prst="rect">
            <a:avLst/>
          </a:prstGeom>
        </p:spPr>
      </p:pic>
      <p:pic>
        <p:nvPicPr>
          <p:cNvPr id="21" name="Imagen 20">
            <a:extLst>
              <a:ext uri="{FF2B5EF4-FFF2-40B4-BE49-F238E27FC236}">
                <a16:creationId xmlns:a16="http://schemas.microsoft.com/office/drawing/2014/main" id="{3EADCF92-021A-415F-1D9C-93AFA46F1033}"/>
              </a:ext>
            </a:extLst>
          </p:cNvPr>
          <p:cNvPicPr>
            <a:picLocks noChangeAspect="1"/>
          </p:cNvPicPr>
          <p:nvPr/>
        </p:nvPicPr>
        <p:blipFill>
          <a:blip r:embed="rId7"/>
          <a:stretch>
            <a:fillRect/>
          </a:stretch>
        </p:blipFill>
        <p:spPr>
          <a:xfrm>
            <a:off x="1272207" y="5013208"/>
            <a:ext cx="9248743" cy="960384"/>
          </a:xfrm>
          <a:prstGeom prst="rect">
            <a:avLst/>
          </a:prstGeom>
        </p:spPr>
      </p:pic>
      <p:sp>
        <p:nvSpPr>
          <p:cNvPr id="23" name="Flecha: doblada 22">
            <a:extLst>
              <a:ext uri="{FF2B5EF4-FFF2-40B4-BE49-F238E27FC236}">
                <a16:creationId xmlns:a16="http://schemas.microsoft.com/office/drawing/2014/main" id="{E72C835A-81EF-C3BF-B68C-5CDD2DFD697D}"/>
              </a:ext>
            </a:extLst>
          </p:cNvPr>
          <p:cNvSpPr/>
          <p:nvPr/>
        </p:nvSpPr>
        <p:spPr>
          <a:xfrm rot="5400000">
            <a:off x="5282789" y="2092412"/>
            <a:ext cx="549392" cy="44280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7" name="Flecha: doblada 26">
            <a:extLst>
              <a:ext uri="{FF2B5EF4-FFF2-40B4-BE49-F238E27FC236}">
                <a16:creationId xmlns:a16="http://schemas.microsoft.com/office/drawing/2014/main" id="{8E8D1CAD-5927-BFC4-4492-74EE9C97A410}"/>
              </a:ext>
            </a:extLst>
          </p:cNvPr>
          <p:cNvSpPr/>
          <p:nvPr/>
        </p:nvSpPr>
        <p:spPr>
          <a:xfrm rot="5400000">
            <a:off x="5345097" y="4465128"/>
            <a:ext cx="549392" cy="44280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123590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Wrangling</a:t>
            </a:r>
          </a:p>
        </p:txBody>
      </p:sp>
      <p:pic>
        <p:nvPicPr>
          <p:cNvPr id="3" name="Imagen 2" descr="Pantalla de computadora con letras&#10;&#10;Descripción generada automáticamente con confianza media">
            <a:extLst>
              <a:ext uri="{FF2B5EF4-FFF2-40B4-BE49-F238E27FC236}">
                <a16:creationId xmlns:a16="http://schemas.microsoft.com/office/drawing/2014/main" id="{91896B4C-6604-C9F1-19B6-17724EA16B43}"/>
              </a:ext>
            </a:extLst>
          </p:cNvPr>
          <p:cNvPicPr>
            <a:picLocks noChangeAspect="1"/>
          </p:cNvPicPr>
          <p:nvPr/>
        </p:nvPicPr>
        <p:blipFill>
          <a:blip r:embed="rId4"/>
          <a:stretch>
            <a:fillRect/>
          </a:stretch>
        </p:blipFill>
        <p:spPr>
          <a:xfrm>
            <a:off x="4399035" y="1582239"/>
            <a:ext cx="7444600" cy="1091387"/>
          </a:xfrm>
          <a:prstGeom prst="rect">
            <a:avLst/>
          </a:prstGeom>
        </p:spPr>
      </p:pic>
      <p:pic>
        <p:nvPicPr>
          <p:cNvPr id="7" name="Imagen 6">
            <a:extLst>
              <a:ext uri="{FF2B5EF4-FFF2-40B4-BE49-F238E27FC236}">
                <a16:creationId xmlns:a16="http://schemas.microsoft.com/office/drawing/2014/main" id="{975B2A15-B766-CE44-1934-57AFFAA5C44B}"/>
              </a:ext>
            </a:extLst>
          </p:cNvPr>
          <p:cNvPicPr>
            <a:picLocks noChangeAspect="1"/>
          </p:cNvPicPr>
          <p:nvPr/>
        </p:nvPicPr>
        <p:blipFill>
          <a:blip r:embed="rId5"/>
          <a:stretch>
            <a:fillRect/>
          </a:stretch>
        </p:blipFill>
        <p:spPr>
          <a:xfrm>
            <a:off x="4399035" y="2936486"/>
            <a:ext cx="7444600" cy="777885"/>
          </a:xfrm>
          <a:prstGeom prst="rect">
            <a:avLst/>
          </a:prstGeom>
        </p:spPr>
      </p:pic>
      <p:pic>
        <p:nvPicPr>
          <p:cNvPr id="12" name="Imagen 11">
            <a:extLst>
              <a:ext uri="{FF2B5EF4-FFF2-40B4-BE49-F238E27FC236}">
                <a16:creationId xmlns:a16="http://schemas.microsoft.com/office/drawing/2014/main" id="{C1CBF1C2-53DB-FBCB-B085-F095D42D36AE}"/>
              </a:ext>
            </a:extLst>
          </p:cNvPr>
          <p:cNvPicPr>
            <a:picLocks noChangeAspect="1"/>
          </p:cNvPicPr>
          <p:nvPr/>
        </p:nvPicPr>
        <p:blipFill>
          <a:blip r:embed="rId6"/>
          <a:stretch>
            <a:fillRect/>
          </a:stretch>
        </p:blipFill>
        <p:spPr>
          <a:xfrm>
            <a:off x="4399033" y="4713379"/>
            <a:ext cx="7444601" cy="715446"/>
          </a:xfrm>
          <a:prstGeom prst="rect">
            <a:avLst/>
          </a:prstGeom>
        </p:spPr>
      </p:pic>
      <p:pic>
        <p:nvPicPr>
          <p:cNvPr id="34" name="Imagen 33">
            <a:extLst>
              <a:ext uri="{FF2B5EF4-FFF2-40B4-BE49-F238E27FC236}">
                <a16:creationId xmlns:a16="http://schemas.microsoft.com/office/drawing/2014/main" id="{D0E5FCA1-DD46-78A6-90C0-E312D31637F4}"/>
              </a:ext>
            </a:extLst>
          </p:cNvPr>
          <p:cNvPicPr>
            <a:picLocks noChangeAspect="1"/>
          </p:cNvPicPr>
          <p:nvPr/>
        </p:nvPicPr>
        <p:blipFill>
          <a:blip r:embed="rId7"/>
          <a:stretch>
            <a:fillRect/>
          </a:stretch>
        </p:blipFill>
        <p:spPr>
          <a:xfrm>
            <a:off x="4399033" y="3925207"/>
            <a:ext cx="7444601" cy="577336"/>
          </a:xfrm>
          <a:prstGeom prst="rect">
            <a:avLst/>
          </a:prstGeom>
        </p:spPr>
      </p:pic>
      <p:sp>
        <p:nvSpPr>
          <p:cNvPr id="35" name="Rectángulo: esquinas redondeadas 34">
            <a:extLst>
              <a:ext uri="{FF2B5EF4-FFF2-40B4-BE49-F238E27FC236}">
                <a16:creationId xmlns:a16="http://schemas.microsoft.com/office/drawing/2014/main" id="{CF1C1626-869D-5BEC-6B94-3ABDD2731B58}"/>
              </a:ext>
            </a:extLst>
          </p:cNvPr>
          <p:cNvSpPr/>
          <p:nvPr/>
        </p:nvSpPr>
        <p:spPr>
          <a:xfrm>
            <a:off x="546654" y="1660793"/>
            <a:ext cx="3180520" cy="9342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600" dirty="0">
                <a:latin typeface="Abadi" panose="020B0604020104020204" pitchFamily="34" charset="0"/>
              </a:rPr>
              <a:t>Import Libraries and Define Auxiliary Functions</a:t>
            </a:r>
            <a:endParaRPr lang="es-ES" sz="1600" dirty="0">
              <a:latin typeface="Abadi" panose="020B0604020104020204" pitchFamily="34" charset="0"/>
            </a:endParaRPr>
          </a:p>
        </p:txBody>
      </p:sp>
      <p:sp>
        <p:nvSpPr>
          <p:cNvPr id="36" name="Rectángulo: esquinas redondeadas 35">
            <a:extLst>
              <a:ext uri="{FF2B5EF4-FFF2-40B4-BE49-F238E27FC236}">
                <a16:creationId xmlns:a16="http://schemas.microsoft.com/office/drawing/2014/main" id="{59FE226A-5A21-0843-85B6-7FEB77FA4E60}"/>
              </a:ext>
            </a:extLst>
          </p:cNvPr>
          <p:cNvSpPr/>
          <p:nvPr/>
        </p:nvSpPr>
        <p:spPr>
          <a:xfrm>
            <a:off x="546653" y="2932793"/>
            <a:ext cx="3180520" cy="7815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 Data Analysis</a:t>
            </a:r>
          </a:p>
          <a:p>
            <a:pPr algn="ctr"/>
            <a:r>
              <a:rPr lang="en-US" sz="1600" dirty="0">
                <a:latin typeface="Abadi" panose="020B0604020104020204" pitchFamily="34" charset="0"/>
              </a:rPr>
              <a:t>Load Space X dataset, from last section</a:t>
            </a:r>
            <a:endParaRPr lang="es-ES" sz="1600" dirty="0">
              <a:latin typeface="Abadi" panose="020B0604020104020204" pitchFamily="34" charset="0"/>
            </a:endParaRPr>
          </a:p>
        </p:txBody>
      </p:sp>
      <p:sp>
        <p:nvSpPr>
          <p:cNvPr id="37" name="Rectángulo: esquinas redondeadas 36">
            <a:extLst>
              <a:ext uri="{FF2B5EF4-FFF2-40B4-BE49-F238E27FC236}">
                <a16:creationId xmlns:a16="http://schemas.microsoft.com/office/drawing/2014/main" id="{333103E7-053A-7C7F-D82E-3E5C5CA66DF4}"/>
              </a:ext>
            </a:extLst>
          </p:cNvPr>
          <p:cNvSpPr/>
          <p:nvPr/>
        </p:nvSpPr>
        <p:spPr>
          <a:xfrm>
            <a:off x="546655" y="3895507"/>
            <a:ext cx="3180519" cy="577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Identify and calculate the percentage of the missing values in each attribute</a:t>
            </a:r>
            <a:endParaRPr lang="es-ES" sz="1400" dirty="0">
              <a:latin typeface="Abadi" panose="020B0604020104020204" pitchFamily="34" charset="0"/>
            </a:endParaRPr>
          </a:p>
        </p:txBody>
      </p:sp>
      <p:sp>
        <p:nvSpPr>
          <p:cNvPr id="38" name="Rectángulo: esquinas redondeadas 37">
            <a:extLst>
              <a:ext uri="{FF2B5EF4-FFF2-40B4-BE49-F238E27FC236}">
                <a16:creationId xmlns:a16="http://schemas.microsoft.com/office/drawing/2014/main" id="{8D806403-9319-21B3-6179-1CF5377D01A4}"/>
              </a:ext>
            </a:extLst>
          </p:cNvPr>
          <p:cNvSpPr/>
          <p:nvPr/>
        </p:nvSpPr>
        <p:spPr>
          <a:xfrm>
            <a:off x="546655" y="4782434"/>
            <a:ext cx="3180519" cy="577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Identify which columns are numerical and categorical</a:t>
            </a:r>
            <a:endParaRPr lang="es-ES" sz="1400" dirty="0">
              <a:latin typeface="Abadi" panose="020B0604020104020204" pitchFamily="34" charset="0"/>
            </a:endParaRPr>
          </a:p>
        </p:txBody>
      </p:sp>
      <p:pic>
        <p:nvPicPr>
          <p:cNvPr id="39" name="Gráfico 38" descr="Insignia 1 con relleno sólido">
            <a:extLst>
              <a:ext uri="{FF2B5EF4-FFF2-40B4-BE49-F238E27FC236}">
                <a16:creationId xmlns:a16="http://schemas.microsoft.com/office/drawing/2014/main" id="{B7CC7796-07CA-E380-73BA-A66D18CCE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2704" y="1835560"/>
            <a:ext cx="646331" cy="646331"/>
          </a:xfrm>
          <a:prstGeom prst="rect">
            <a:avLst/>
          </a:prstGeom>
        </p:spPr>
      </p:pic>
      <p:pic>
        <p:nvPicPr>
          <p:cNvPr id="40" name="Gráfico 39" descr="Insignia con relleno sólido">
            <a:extLst>
              <a:ext uri="{FF2B5EF4-FFF2-40B4-BE49-F238E27FC236}">
                <a16:creationId xmlns:a16="http://schemas.microsoft.com/office/drawing/2014/main" id="{E68ED476-9A09-A29B-9EF2-53C5B5D9F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70476" y="3011336"/>
            <a:ext cx="610786" cy="610786"/>
          </a:xfrm>
          <a:prstGeom prst="rect">
            <a:avLst/>
          </a:prstGeom>
        </p:spPr>
      </p:pic>
      <p:pic>
        <p:nvPicPr>
          <p:cNvPr id="41" name="Gráfico 40" descr="Insignia 3 con relleno sólido">
            <a:extLst>
              <a:ext uri="{FF2B5EF4-FFF2-40B4-BE49-F238E27FC236}">
                <a16:creationId xmlns:a16="http://schemas.microsoft.com/office/drawing/2014/main" id="{3D3D7FE1-2D1A-B52D-403C-8B661B522C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0477" y="3891758"/>
            <a:ext cx="610785" cy="610785"/>
          </a:xfrm>
          <a:prstGeom prst="rect">
            <a:avLst/>
          </a:prstGeom>
        </p:spPr>
      </p:pic>
      <p:pic>
        <p:nvPicPr>
          <p:cNvPr id="42" name="Gráfico 41" descr="Insignia 4 con relleno sólido">
            <a:extLst>
              <a:ext uri="{FF2B5EF4-FFF2-40B4-BE49-F238E27FC236}">
                <a16:creationId xmlns:a16="http://schemas.microsoft.com/office/drawing/2014/main" id="{0FFF6148-8177-4B75-D134-4788AD95D1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70477" y="4772179"/>
            <a:ext cx="611874" cy="611874"/>
          </a:xfrm>
          <a:prstGeom prst="rect">
            <a:avLst/>
          </a:prstGeom>
        </p:spPr>
      </p:pic>
      <p:sp>
        <p:nvSpPr>
          <p:cNvPr id="43" name="Flecha: cheurón 42">
            <a:extLst>
              <a:ext uri="{FF2B5EF4-FFF2-40B4-BE49-F238E27FC236}">
                <a16:creationId xmlns:a16="http://schemas.microsoft.com/office/drawing/2014/main" id="{86F13F67-692A-B9DF-030F-72741F279FFC}"/>
              </a:ext>
            </a:extLst>
          </p:cNvPr>
          <p:cNvSpPr/>
          <p:nvPr/>
        </p:nvSpPr>
        <p:spPr>
          <a:xfrm rot="5400000">
            <a:off x="5778884" y="5708513"/>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44" name="Imagen 43" descr="Forma&#10;&#10;Descripción generada automáticamente con confianza baja">
            <a:hlinkClick r:id="rId16"/>
            <a:extLst>
              <a:ext uri="{FF2B5EF4-FFF2-40B4-BE49-F238E27FC236}">
                <a16:creationId xmlns:a16="http://schemas.microsoft.com/office/drawing/2014/main" id="{E6E7E121-145B-C53A-767E-276AFFFD7E39}"/>
              </a:ext>
            </a:extLst>
          </p:cNvPr>
          <p:cNvPicPr>
            <a:picLocks noChangeAspect="1"/>
          </p:cNvPicPr>
          <p:nvPr/>
        </p:nvPicPr>
        <p:blipFill>
          <a:blip r:embed="rId17"/>
          <a:stretch>
            <a:fillRect/>
          </a:stretch>
        </p:blipFill>
        <p:spPr>
          <a:xfrm>
            <a:off x="6463122" y="433385"/>
            <a:ext cx="736115" cy="694432"/>
          </a:xfrm>
          <a:prstGeom prst="rect">
            <a:avLst/>
          </a:prstGeom>
        </p:spPr>
      </p:pic>
      <p:sp>
        <p:nvSpPr>
          <p:cNvPr id="46" name="CuadroTexto 45">
            <a:extLst>
              <a:ext uri="{FF2B5EF4-FFF2-40B4-BE49-F238E27FC236}">
                <a16:creationId xmlns:a16="http://schemas.microsoft.com/office/drawing/2014/main" id="{DCD62FCC-DDBF-430D-7F38-07C1B2541145}"/>
              </a:ext>
            </a:extLst>
          </p:cNvPr>
          <p:cNvSpPr txBox="1"/>
          <p:nvPr/>
        </p:nvSpPr>
        <p:spPr>
          <a:xfrm>
            <a:off x="7265298" y="351509"/>
            <a:ext cx="4402445" cy="923330"/>
          </a:xfrm>
          <a:prstGeom prst="rect">
            <a:avLst/>
          </a:prstGeom>
          <a:noFill/>
        </p:spPr>
        <p:txBody>
          <a:bodyPr wrap="square" rtlCol="0">
            <a:spAutoFit/>
          </a:bodyPr>
          <a:lstStyle/>
          <a:p>
            <a:r>
              <a:rPr lang="es-ES" dirty="0" err="1">
                <a:hlinkClick r:id="rId18"/>
              </a:rPr>
              <a:t>Spacex</a:t>
            </a:r>
            <a:r>
              <a:rPr lang="es-ES" dirty="0">
                <a:hlinkClick r:id="rId18"/>
              </a:rPr>
              <a:t>-</a:t>
            </a:r>
            <a:r>
              <a:rPr lang="es-ES" dirty="0" err="1">
                <a:hlinkClick r:id="rId18"/>
              </a:rPr>
              <a:t>launch</a:t>
            </a:r>
            <a:r>
              <a:rPr lang="es-ES" dirty="0">
                <a:hlinkClick r:id="rId18"/>
              </a:rPr>
              <a:t>-data/Data </a:t>
            </a:r>
            <a:r>
              <a:rPr lang="es-ES" dirty="0" err="1">
                <a:hlinkClick r:id="rId18"/>
              </a:rPr>
              <a:t>Wrangling</a:t>
            </a:r>
            <a:r>
              <a:rPr lang="es-ES" dirty="0">
                <a:hlinkClick r:id="rId18"/>
              </a:rPr>
              <a:t>/</a:t>
            </a:r>
            <a:r>
              <a:rPr lang="es-ES" dirty="0" err="1">
                <a:hlinkClick r:id="rId18"/>
              </a:rPr>
              <a:t>labs</a:t>
            </a:r>
            <a:r>
              <a:rPr lang="es-ES" dirty="0">
                <a:hlinkClick r:id="rId18"/>
              </a:rPr>
              <a:t>-</a:t>
            </a:r>
            <a:r>
              <a:rPr lang="es-ES" dirty="0" err="1">
                <a:hlinkClick r:id="rId18"/>
              </a:rPr>
              <a:t>jupyter</a:t>
            </a:r>
            <a:r>
              <a:rPr lang="es-ES" dirty="0">
                <a:hlinkClick r:id="rId18"/>
              </a:rPr>
              <a:t>-</a:t>
            </a:r>
            <a:r>
              <a:rPr lang="es-ES" dirty="0" err="1">
                <a:hlinkClick r:id="rId18"/>
              </a:rPr>
              <a:t>spacex</a:t>
            </a:r>
            <a:r>
              <a:rPr lang="es-ES" dirty="0">
                <a:hlinkClick r:id="rId18"/>
              </a:rPr>
              <a:t>-Data wrangling-v2.ipynb at </a:t>
            </a:r>
            <a:r>
              <a:rPr lang="es-ES" dirty="0" err="1">
                <a:hlinkClick r:id="rId18"/>
              </a:rPr>
              <a:t>main</a:t>
            </a:r>
            <a:r>
              <a:rPr lang="es-ES" dirty="0">
                <a:hlinkClick r:id="rId18"/>
              </a:rPr>
              <a:t> · </a:t>
            </a:r>
            <a:r>
              <a:rPr lang="es-ES" dirty="0" err="1">
                <a:hlinkClick r:id="rId18"/>
              </a:rPr>
              <a:t>CriselPy</a:t>
            </a:r>
            <a:r>
              <a:rPr lang="es-ES" dirty="0">
                <a:hlinkClick r:id="rId18"/>
              </a:rPr>
              <a:t>/</a:t>
            </a:r>
            <a:r>
              <a:rPr lang="es-ES" dirty="0" err="1">
                <a:hlinkClick r:id="rId18"/>
              </a:rPr>
              <a:t>Spacex</a:t>
            </a:r>
            <a:r>
              <a:rPr lang="es-ES" dirty="0">
                <a:hlinkClick r:id="rId18"/>
              </a:rPr>
              <a:t>-</a:t>
            </a:r>
            <a:r>
              <a:rPr lang="es-ES" dirty="0" err="1">
                <a:hlinkClick r:id="rId18"/>
              </a:rPr>
              <a:t>launch</a:t>
            </a:r>
            <a:r>
              <a:rPr lang="es-ES" dirty="0">
                <a:hlinkClick r:id="rId18"/>
              </a:rPr>
              <a:t>-data</a:t>
            </a:r>
            <a:endParaRPr lang="es-ES"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D558D7F-57EF-96DB-F226-4036985E6B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48D3B3-C0B2-589B-79D2-B5F477F4C3D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B5E1A8D7-9F04-ED1F-C680-2AB73C77E90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Wrangling</a:t>
            </a:r>
          </a:p>
        </p:txBody>
      </p:sp>
      <p:pic>
        <p:nvPicPr>
          <p:cNvPr id="14" name="Imagen 13" descr="Interfaz de usuario gráfica&#10;&#10;Descripción generada automáticamente con confianza media">
            <a:extLst>
              <a:ext uri="{FF2B5EF4-FFF2-40B4-BE49-F238E27FC236}">
                <a16:creationId xmlns:a16="http://schemas.microsoft.com/office/drawing/2014/main" id="{BCBD4ED5-6526-457B-E792-C9B236EE64EF}"/>
              </a:ext>
            </a:extLst>
          </p:cNvPr>
          <p:cNvPicPr>
            <a:picLocks noChangeAspect="1"/>
          </p:cNvPicPr>
          <p:nvPr/>
        </p:nvPicPr>
        <p:blipFill>
          <a:blip r:embed="rId4"/>
          <a:stretch>
            <a:fillRect/>
          </a:stretch>
        </p:blipFill>
        <p:spPr>
          <a:xfrm>
            <a:off x="6445147" y="1293638"/>
            <a:ext cx="5568867" cy="1119383"/>
          </a:xfrm>
          <a:prstGeom prst="rect">
            <a:avLst/>
          </a:prstGeom>
        </p:spPr>
      </p:pic>
      <p:pic>
        <p:nvPicPr>
          <p:cNvPr id="16" name="Imagen 15" descr="Interfaz de usuario gráfica, Texto, Aplicación&#10;&#10;Descripción generada automáticamente">
            <a:extLst>
              <a:ext uri="{FF2B5EF4-FFF2-40B4-BE49-F238E27FC236}">
                <a16:creationId xmlns:a16="http://schemas.microsoft.com/office/drawing/2014/main" id="{E81A0C0D-2D46-E3ED-5ECB-150833342DB0}"/>
              </a:ext>
            </a:extLst>
          </p:cNvPr>
          <p:cNvPicPr>
            <a:picLocks noChangeAspect="1"/>
          </p:cNvPicPr>
          <p:nvPr/>
        </p:nvPicPr>
        <p:blipFill>
          <a:blip r:embed="rId5"/>
          <a:stretch>
            <a:fillRect/>
          </a:stretch>
        </p:blipFill>
        <p:spPr>
          <a:xfrm>
            <a:off x="6445145" y="2449519"/>
            <a:ext cx="5568867" cy="2140476"/>
          </a:xfrm>
          <a:prstGeom prst="rect">
            <a:avLst/>
          </a:prstGeom>
        </p:spPr>
      </p:pic>
      <p:pic>
        <p:nvPicPr>
          <p:cNvPr id="18" name="Imagen 17">
            <a:extLst>
              <a:ext uri="{FF2B5EF4-FFF2-40B4-BE49-F238E27FC236}">
                <a16:creationId xmlns:a16="http://schemas.microsoft.com/office/drawing/2014/main" id="{C9596A74-E0F5-8205-582E-62D35915FD72}"/>
              </a:ext>
            </a:extLst>
          </p:cNvPr>
          <p:cNvPicPr>
            <a:picLocks noChangeAspect="1"/>
          </p:cNvPicPr>
          <p:nvPr/>
        </p:nvPicPr>
        <p:blipFill>
          <a:blip r:embed="rId6"/>
          <a:stretch>
            <a:fillRect/>
          </a:stretch>
        </p:blipFill>
        <p:spPr>
          <a:xfrm>
            <a:off x="6445147" y="4660152"/>
            <a:ext cx="5568869" cy="539630"/>
          </a:xfrm>
          <a:prstGeom prst="rect">
            <a:avLst/>
          </a:prstGeom>
        </p:spPr>
      </p:pic>
      <p:pic>
        <p:nvPicPr>
          <p:cNvPr id="20" name="Imagen 19" descr="Interfaz de usuario gráfica, Texto&#10;&#10;Descripción generada automáticamente">
            <a:extLst>
              <a:ext uri="{FF2B5EF4-FFF2-40B4-BE49-F238E27FC236}">
                <a16:creationId xmlns:a16="http://schemas.microsoft.com/office/drawing/2014/main" id="{865243E6-DE10-35EC-FFEF-B654480FC6EA}"/>
              </a:ext>
            </a:extLst>
          </p:cNvPr>
          <p:cNvPicPr>
            <a:picLocks noChangeAspect="1"/>
          </p:cNvPicPr>
          <p:nvPr/>
        </p:nvPicPr>
        <p:blipFill>
          <a:blip r:embed="rId7"/>
          <a:stretch>
            <a:fillRect/>
          </a:stretch>
        </p:blipFill>
        <p:spPr>
          <a:xfrm>
            <a:off x="6445144" y="5247836"/>
            <a:ext cx="5568870" cy="1548522"/>
          </a:xfrm>
          <a:prstGeom prst="rect">
            <a:avLst/>
          </a:prstGeom>
        </p:spPr>
      </p:pic>
      <p:sp>
        <p:nvSpPr>
          <p:cNvPr id="2" name="Rectángulo: esquinas redondeadas 1">
            <a:extLst>
              <a:ext uri="{FF2B5EF4-FFF2-40B4-BE49-F238E27FC236}">
                <a16:creationId xmlns:a16="http://schemas.microsoft.com/office/drawing/2014/main" id="{CB7BA1F8-EAAC-76D7-0256-381B9E917595}"/>
              </a:ext>
            </a:extLst>
          </p:cNvPr>
          <p:cNvSpPr/>
          <p:nvPr/>
        </p:nvSpPr>
        <p:spPr>
          <a:xfrm>
            <a:off x="1470994" y="1386190"/>
            <a:ext cx="3478696" cy="9342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 Use the method `</a:t>
            </a:r>
            <a:r>
              <a:rPr lang="en-US" sz="1400" dirty="0" err="1">
                <a:latin typeface="Abadi" panose="020B0604020104020204" pitchFamily="34" charset="0"/>
              </a:rPr>
              <a:t>value_counts</a:t>
            </a:r>
            <a:r>
              <a:rPr lang="en-US" sz="1400" dirty="0">
                <a:latin typeface="Abadi" panose="020B0604020104020204" pitchFamily="34" charset="0"/>
              </a:rPr>
              <a:t>()` on the column `</a:t>
            </a:r>
            <a:r>
              <a:rPr lang="en-US" sz="1400" dirty="0" err="1">
                <a:latin typeface="Abadi" panose="020B0604020104020204" pitchFamily="34" charset="0"/>
              </a:rPr>
              <a:t>LaunchSite</a:t>
            </a:r>
            <a:r>
              <a:rPr lang="en-US" sz="1400" dirty="0">
                <a:latin typeface="Abadi" panose="020B0604020104020204" pitchFamily="34" charset="0"/>
              </a:rPr>
              <a:t>` to determine the number of launches on each site:</a:t>
            </a:r>
          </a:p>
          <a:p>
            <a:pPr algn="ctr"/>
            <a:endParaRPr lang="es-ES" sz="1600" dirty="0">
              <a:latin typeface="Abadi" panose="020B0604020104020204" pitchFamily="34" charset="0"/>
            </a:endParaRPr>
          </a:p>
        </p:txBody>
      </p:sp>
      <p:sp>
        <p:nvSpPr>
          <p:cNvPr id="5" name="Rectángulo: esquinas redondeadas 4">
            <a:extLst>
              <a:ext uri="{FF2B5EF4-FFF2-40B4-BE49-F238E27FC236}">
                <a16:creationId xmlns:a16="http://schemas.microsoft.com/office/drawing/2014/main" id="{27168006-082A-81EC-335C-106B1357EEF2}"/>
              </a:ext>
            </a:extLst>
          </p:cNvPr>
          <p:cNvSpPr/>
          <p:nvPr/>
        </p:nvSpPr>
        <p:spPr>
          <a:xfrm>
            <a:off x="1470994" y="2828130"/>
            <a:ext cx="3478695" cy="1058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Use the method `.</a:t>
            </a:r>
            <a:r>
              <a:rPr lang="en-US" sz="1600" dirty="0" err="1">
                <a:latin typeface="Abadi" panose="020B0604020104020204" pitchFamily="34" charset="0"/>
              </a:rPr>
              <a:t>value_counts</a:t>
            </a:r>
            <a:r>
              <a:rPr lang="en-US" sz="1600" dirty="0">
                <a:latin typeface="Abadi" panose="020B0604020104020204" pitchFamily="34" charset="0"/>
              </a:rPr>
              <a:t>()` to determine the number and occurrence of each orbit in the column `Orbit`</a:t>
            </a:r>
            <a:endParaRPr lang="es-ES" sz="1600" dirty="0">
              <a:latin typeface="Abadi" panose="020B0604020104020204" pitchFamily="34" charset="0"/>
            </a:endParaRPr>
          </a:p>
        </p:txBody>
      </p:sp>
      <p:sp>
        <p:nvSpPr>
          <p:cNvPr id="6" name="Rectángulo: esquinas redondeadas 5">
            <a:extLst>
              <a:ext uri="{FF2B5EF4-FFF2-40B4-BE49-F238E27FC236}">
                <a16:creationId xmlns:a16="http://schemas.microsoft.com/office/drawing/2014/main" id="{0648A9E0-0CFA-57FB-CC4E-CB96206BC297}"/>
              </a:ext>
            </a:extLst>
          </p:cNvPr>
          <p:cNvSpPr/>
          <p:nvPr/>
        </p:nvSpPr>
        <p:spPr>
          <a:xfrm>
            <a:off x="1506540" y="4992649"/>
            <a:ext cx="3478696" cy="1058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Use the method `.</a:t>
            </a:r>
            <a:r>
              <a:rPr lang="en-US" sz="1400" dirty="0" err="1">
                <a:latin typeface="Abadi" panose="020B0604020104020204" pitchFamily="34" charset="0"/>
              </a:rPr>
              <a:t>value_counts</a:t>
            </a:r>
            <a:r>
              <a:rPr lang="en-US" sz="1400" dirty="0">
                <a:latin typeface="Abadi" panose="020B0604020104020204" pitchFamily="34" charset="0"/>
              </a:rPr>
              <a:t>()` on the column `Outcome` to determine the number of `</a:t>
            </a:r>
            <a:r>
              <a:rPr lang="en-US" sz="1400" dirty="0" err="1">
                <a:latin typeface="Abadi" panose="020B0604020104020204" pitchFamily="34" charset="0"/>
              </a:rPr>
              <a:t>landing_outcomes</a:t>
            </a:r>
            <a:r>
              <a:rPr lang="en-US" sz="1400" dirty="0">
                <a:latin typeface="Abadi" panose="020B0604020104020204" pitchFamily="34" charset="0"/>
              </a:rPr>
              <a:t>`. Then assign it to a variable </a:t>
            </a:r>
            <a:r>
              <a:rPr lang="en-US" sz="1400" dirty="0" err="1">
                <a:latin typeface="Abadi" panose="020B0604020104020204" pitchFamily="34" charset="0"/>
              </a:rPr>
              <a:t>landing_outcomes</a:t>
            </a:r>
            <a:r>
              <a:rPr lang="en-US" sz="1400" dirty="0">
                <a:latin typeface="Abadi" panose="020B0604020104020204" pitchFamily="34" charset="0"/>
              </a:rPr>
              <a:t>.</a:t>
            </a:r>
            <a:endParaRPr lang="es-ES" sz="1400" dirty="0">
              <a:latin typeface="Abadi" panose="020B0604020104020204" pitchFamily="34" charset="0"/>
            </a:endParaRPr>
          </a:p>
        </p:txBody>
      </p:sp>
      <p:sp>
        <p:nvSpPr>
          <p:cNvPr id="11" name="Flecha: cheurón 10">
            <a:extLst>
              <a:ext uri="{FF2B5EF4-FFF2-40B4-BE49-F238E27FC236}">
                <a16:creationId xmlns:a16="http://schemas.microsoft.com/office/drawing/2014/main" id="{9787A2BC-BA87-FBB2-33D8-02390651B3E5}"/>
              </a:ext>
            </a:extLst>
          </p:cNvPr>
          <p:cNvSpPr/>
          <p:nvPr/>
        </p:nvSpPr>
        <p:spPr>
          <a:xfrm rot="5400000">
            <a:off x="10282695" y="293933"/>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3" name="Gráfico 12" descr="Insignia con relleno sólido">
            <a:extLst>
              <a:ext uri="{FF2B5EF4-FFF2-40B4-BE49-F238E27FC236}">
                <a16:creationId xmlns:a16="http://schemas.microsoft.com/office/drawing/2014/main" id="{BDDCCED7-B9DB-81AA-E778-C718E12530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2024" y="3011336"/>
            <a:ext cx="610786" cy="610786"/>
          </a:xfrm>
          <a:prstGeom prst="rect">
            <a:avLst/>
          </a:prstGeom>
        </p:spPr>
      </p:pic>
      <p:pic>
        <p:nvPicPr>
          <p:cNvPr id="15" name="Gráfico 14" descr="Insignia 1 con relleno sólido">
            <a:extLst>
              <a:ext uri="{FF2B5EF4-FFF2-40B4-BE49-F238E27FC236}">
                <a16:creationId xmlns:a16="http://schemas.microsoft.com/office/drawing/2014/main" id="{BE20124D-2FFF-B448-53D4-D9BCED047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2024" y="1512394"/>
            <a:ext cx="646331" cy="646331"/>
          </a:xfrm>
          <a:prstGeom prst="rect">
            <a:avLst/>
          </a:prstGeom>
        </p:spPr>
      </p:pic>
      <p:pic>
        <p:nvPicPr>
          <p:cNvPr id="17" name="Gráfico 16" descr="Insignia 3 con relleno sólido">
            <a:extLst>
              <a:ext uri="{FF2B5EF4-FFF2-40B4-BE49-F238E27FC236}">
                <a16:creationId xmlns:a16="http://schemas.microsoft.com/office/drawing/2014/main" id="{467B6664-378B-E6E8-666D-AD147D0453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00046" y="5167547"/>
            <a:ext cx="610785" cy="610785"/>
          </a:xfrm>
          <a:prstGeom prst="rect">
            <a:avLst/>
          </a:prstGeom>
        </p:spPr>
      </p:pic>
      <p:sp>
        <p:nvSpPr>
          <p:cNvPr id="31" name="CuadroTexto 30">
            <a:extLst>
              <a:ext uri="{FF2B5EF4-FFF2-40B4-BE49-F238E27FC236}">
                <a16:creationId xmlns:a16="http://schemas.microsoft.com/office/drawing/2014/main" id="{F45671D2-EBB3-8DFC-D72C-2552AC23C1CD}"/>
              </a:ext>
            </a:extLst>
          </p:cNvPr>
          <p:cNvSpPr txBox="1"/>
          <p:nvPr/>
        </p:nvSpPr>
        <p:spPr>
          <a:xfrm rot="16200000">
            <a:off x="-2092936" y="3478394"/>
            <a:ext cx="5349386" cy="830997"/>
          </a:xfrm>
          <a:prstGeom prst="rect">
            <a:avLst/>
          </a:prstGeom>
          <a:noFill/>
        </p:spPr>
        <p:txBody>
          <a:bodyPr wrap="square">
            <a:spAutoFit/>
          </a:bodyPr>
          <a:lstStyle/>
          <a:p>
            <a:r>
              <a:rPr lang="en-US" sz="2400" dirty="0">
                <a:solidFill>
                  <a:schemeClr val="tx2"/>
                </a:solidFill>
                <a:latin typeface="Abadi" panose="020B0604020104020204" pitchFamily="34" charset="0"/>
              </a:rPr>
              <a:t>Calculate the number and occurrence of mission outcome of the orbits</a:t>
            </a:r>
            <a:endParaRPr lang="es-ES" sz="2400" dirty="0">
              <a:solidFill>
                <a:schemeClr val="tx2"/>
              </a:solidFill>
              <a:latin typeface="Abadi" panose="020B0604020104020204" pitchFamily="34" charset="0"/>
            </a:endParaRPr>
          </a:p>
        </p:txBody>
      </p:sp>
    </p:spTree>
    <p:extLst>
      <p:ext uri="{BB962C8B-B14F-4D97-AF65-F5344CB8AC3E}">
        <p14:creationId xmlns:p14="http://schemas.microsoft.com/office/powerpoint/2010/main" val="3861481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C432CC5-6803-6656-D8CD-EF254D202E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0E1AC-B5F6-32AD-5A70-BFA7FE8E42E7}"/>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192851A0-40E9-046C-B70C-DFFF73DE7A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Wrangling</a:t>
            </a:r>
          </a:p>
        </p:txBody>
      </p:sp>
      <p:pic>
        <p:nvPicPr>
          <p:cNvPr id="22" name="Imagen 21">
            <a:extLst>
              <a:ext uri="{FF2B5EF4-FFF2-40B4-BE49-F238E27FC236}">
                <a16:creationId xmlns:a16="http://schemas.microsoft.com/office/drawing/2014/main" id="{76344FCA-F145-A4B5-2FA0-920ACFA2ACC6}"/>
              </a:ext>
            </a:extLst>
          </p:cNvPr>
          <p:cNvPicPr>
            <a:picLocks noChangeAspect="1"/>
          </p:cNvPicPr>
          <p:nvPr/>
        </p:nvPicPr>
        <p:blipFill>
          <a:blip r:embed="rId3"/>
          <a:stretch>
            <a:fillRect/>
          </a:stretch>
        </p:blipFill>
        <p:spPr>
          <a:xfrm>
            <a:off x="5675243" y="1342276"/>
            <a:ext cx="6354954" cy="847905"/>
          </a:xfrm>
          <a:prstGeom prst="rect">
            <a:avLst/>
          </a:prstGeom>
        </p:spPr>
      </p:pic>
      <p:pic>
        <p:nvPicPr>
          <p:cNvPr id="24" name="Imagen 23" descr="Interfaz de usuario gráfica, Texto&#10;&#10;Descripción generada automáticamente">
            <a:extLst>
              <a:ext uri="{FF2B5EF4-FFF2-40B4-BE49-F238E27FC236}">
                <a16:creationId xmlns:a16="http://schemas.microsoft.com/office/drawing/2014/main" id="{B6AA52CC-D415-1898-D2F2-201330BDEBD7}"/>
              </a:ext>
            </a:extLst>
          </p:cNvPr>
          <p:cNvPicPr>
            <a:picLocks noChangeAspect="1"/>
          </p:cNvPicPr>
          <p:nvPr/>
        </p:nvPicPr>
        <p:blipFill>
          <a:blip r:embed="rId4"/>
          <a:stretch>
            <a:fillRect/>
          </a:stretch>
        </p:blipFill>
        <p:spPr>
          <a:xfrm>
            <a:off x="5675243" y="2322625"/>
            <a:ext cx="6354954" cy="1227926"/>
          </a:xfrm>
          <a:prstGeom prst="rect">
            <a:avLst/>
          </a:prstGeom>
        </p:spPr>
      </p:pic>
      <p:pic>
        <p:nvPicPr>
          <p:cNvPr id="26" name="Imagen 25" descr="Interfaz de usuario gráfica, Aplicación&#10;&#10;Descripción generada automáticamente con confianza media">
            <a:extLst>
              <a:ext uri="{FF2B5EF4-FFF2-40B4-BE49-F238E27FC236}">
                <a16:creationId xmlns:a16="http://schemas.microsoft.com/office/drawing/2014/main" id="{E0F4D821-0847-E421-B873-8307AE8807CD}"/>
              </a:ext>
            </a:extLst>
          </p:cNvPr>
          <p:cNvPicPr>
            <a:picLocks noChangeAspect="1"/>
          </p:cNvPicPr>
          <p:nvPr/>
        </p:nvPicPr>
        <p:blipFill>
          <a:blip r:embed="rId5"/>
          <a:srcRect b="68145"/>
          <a:stretch/>
        </p:blipFill>
        <p:spPr>
          <a:xfrm>
            <a:off x="5675242" y="3682995"/>
            <a:ext cx="6354954" cy="746221"/>
          </a:xfrm>
          <a:prstGeom prst="rect">
            <a:avLst/>
          </a:prstGeom>
        </p:spPr>
      </p:pic>
      <p:pic>
        <p:nvPicPr>
          <p:cNvPr id="28" name="Imagen 27">
            <a:extLst>
              <a:ext uri="{FF2B5EF4-FFF2-40B4-BE49-F238E27FC236}">
                <a16:creationId xmlns:a16="http://schemas.microsoft.com/office/drawing/2014/main" id="{2E9A4AA7-9385-451A-A032-C2CD929FAA0A}"/>
              </a:ext>
            </a:extLst>
          </p:cNvPr>
          <p:cNvPicPr>
            <a:picLocks noChangeAspect="1"/>
          </p:cNvPicPr>
          <p:nvPr/>
        </p:nvPicPr>
        <p:blipFill>
          <a:blip r:embed="rId6"/>
          <a:stretch>
            <a:fillRect/>
          </a:stretch>
        </p:blipFill>
        <p:spPr>
          <a:xfrm>
            <a:off x="5675243" y="4573239"/>
            <a:ext cx="6354954" cy="606448"/>
          </a:xfrm>
          <a:prstGeom prst="rect">
            <a:avLst/>
          </a:prstGeom>
        </p:spPr>
      </p:pic>
      <p:pic>
        <p:nvPicPr>
          <p:cNvPr id="30" name="Imagen 29" descr="Patrón de fondo&#10;&#10;Descripción generada automáticamente con confianza media">
            <a:extLst>
              <a:ext uri="{FF2B5EF4-FFF2-40B4-BE49-F238E27FC236}">
                <a16:creationId xmlns:a16="http://schemas.microsoft.com/office/drawing/2014/main" id="{5775E50E-F513-4E7C-0B0D-140BB782883B}"/>
              </a:ext>
            </a:extLst>
          </p:cNvPr>
          <p:cNvPicPr>
            <a:picLocks noChangeAspect="1"/>
          </p:cNvPicPr>
          <p:nvPr/>
        </p:nvPicPr>
        <p:blipFill>
          <a:blip r:embed="rId7"/>
          <a:stretch>
            <a:fillRect/>
          </a:stretch>
        </p:blipFill>
        <p:spPr>
          <a:xfrm>
            <a:off x="5675244" y="5354212"/>
            <a:ext cx="6354953" cy="791635"/>
          </a:xfrm>
          <a:prstGeom prst="rect">
            <a:avLst/>
          </a:prstGeom>
        </p:spPr>
      </p:pic>
      <p:sp>
        <p:nvSpPr>
          <p:cNvPr id="2" name="Rectángulo: esquinas redondeadas 1">
            <a:extLst>
              <a:ext uri="{FF2B5EF4-FFF2-40B4-BE49-F238E27FC236}">
                <a16:creationId xmlns:a16="http://schemas.microsoft.com/office/drawing/2014/main" id="{AF8CAA2D-D57B-075E-8F25-392C9A04E610}"/>
              </a:ext>
            </a:extLst>
          </p:cNvPr>
          <p:cNvSpPr/>
          <p:nvPr/>
        </p:nvSpPr>
        <p:spPr>
          <a:xfrm>
            <a:off x="993720" y="2370174"/>
            <a:ext cx="4015411" cy="1058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We create a set of outcomes where the second stage did not land successfully:</a:t>
            </a:r>
            <a:endParaRPr lang="es-ES" sz="1200" dirty="0">
              <a:latin typeface="Abadi" panose="020B0604020104020204" pitchFamily="34" charset="0"/>
            </a:endParaRPr>
          </a:p>
        </p:txBody>
      </p:sp>
      <p:sp>
        <p:nvSpPr>
          <p:cNvPr id="3" name="Rectángulo: esquinas redondeadas 2">
            <a:extLst>
              <a:ext uri="{FF2B5EF4-FFF2-40B4-BE49-F238E27FC236}">
                <a16:creationId xmlns:a16="http://schemas.microsoft.com/office/drawing/2014/main" id="{4BD38D73-6130-5107-CB40-5ECBC9561BEB}"/>
              </a:ext>
            </a:extLst>
          </p:cNvPr>
          <p:cNvSpPr/>
          <p:nvPr/>
        </p:nvSpPr>
        <p:spPr>
          <a:xfrm>
            <a:off x="993720" y="3825305"/>
            <a:ext cx="4015411" cy="1058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This variable will represent the classification variable that represents the outcome of each launch. If the value is zero, the first stage did not land successfully; one means the first stage landed successfully.</a:t>
            </a:r>
            <a:endParaRPr lang="es-ES" sz="1200" dirty="0">
              <a:latin typeface="Abadi" panose="020B0604020104020204" pitchFamily="34" charset="0"/>
            </a:endParaRPr>
          </a:p>
        </p:txBody>
      </p:sp>
      <p:sp>
        <p:nvSpPr>
          <p:cNvPr id="6" name="Flecha: cheurón 5">
            <a:extLst>
              <a:ext uri="{FF2B5EF4-FFF2-40B4-BE49-F238E27FC236}">
                <a16:creationId xmlns:a16="http://schemas.microsoft.com/office/drawing/2014/main" id="{157F428F-A03A-52C9-F9A0-4E80B246DBA8}"/>
              </a:ext>
            </a:extLst>
          </p:cNvPr>
          <p:cNvSpPr/>
          <p:nvPr/>
        </p:nvSpPr>
        <p:spPr>
          <a:xfrm rot="5400000">
            <a:off x="2460600" y="6114008"/>
            <a:ext cx="634232" cy="58744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7" name="Gráfico 6" descr="Insignia 1 con relleno sólido">
            <a:extLst>
              <a:ext uri="{FF2B5EF4-FFF2-40B4-BE49-F238E27FC236}">
                <a16:creationId xmlns:a16="http://schemas.microsoft.com/office/drawing/2014/main" id="{5A6697B1-66D5-8FDE-7F51-F741E505C9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4048" y="2653661"/>
            <a:ext cx="646331" cy="646331"/>
          </a:xfrm>
          <a:prstGeom prst="rect">
            <a:avLst/>
          </a:prstGeom>
        </p:spPr>
      </p:pic>
      <p:pic>
        <p:nvPicPr>
          <p:cNvPr id="9" name="Gráfico 8" descr="Insignia con relleno sólido">
            <a:extLst>
              <a:ext uri="{FF2B5EF4-FFF2-40B4-BE49-F238E27FC236}">
                <a16:creationId xmlns:a16="http://schemas.microsoft.com/office/drawing/2014/main" id="{F9CF90E4-F337-7505-DAB5-4E94B0D5D9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41821" y="4105120"/>
            <a:ext cx="610786" cy="610786"/>
          </a:xfrm>
          <a:prstGeom prst="rect">
            <a:avLst/>
          </a:prstGeom>
        </p:spPr>
      </p:pic>
      <p:sp>
        <p:nvSpPr>
          <p:cNvPr id="13" name="CuadroTexto 12">
            <a:extLst>
              <a:ext uri="{FF2B5EF4-FFF2-40B4-BE49-F238E27FC236}">
                <a16:creationId xmlns:a16="http://schemas.microsoft.com/office/drawing/2014/main" id="{D434AB26-349C-DB07-FA1A-A341FB9CF681}"/>
              </a:ext>
            </a:extLst>
          </p:cNvPr>
          <p:cNvSpPr txBox="1"/>
          <p:nvPr/>
        </p:nvSpPr>
        <p:spPr>
          <a:xfrm>
            <a:off x="993720" y="5391670"/>
            <a:ext cx="4465153" cy="646331"/>
          </a:xfrm>
          <a:prstGeom prst="rect">
            <a:avLst/>
          </a:prstGeom>
          <a:noFill/>
        </p:spPr>
        <p:txBody>
          <a:bodyPr wrap="square">
            <a:spAutoFit/>
          </a:bodyPr>
          <a:lstStyle/>
          <a:p>
            <a:r>
              <a:rPr lang="en-US" dirty="0">
                <a:solidFill>
                  <a:schemeClr val="tx2"/>
                </a:solidFill>
                <a:latin typeface="Abadi" panose="020B0604020104020204" pitchFamily="34" charset="0"/>
              </a:rPr>
              <a:t>We can use the following line of code to determine the success rate:</a:t>
            </a:r>
            <a:endParaRPr lang="es-ES" dirty="0">
              <a:solidFill>
                <a:schemeClr val="tx2"/>
              </a:solidFill>
              <a:latin typeface="Abadi" panose="020B0604020104020204" pitchFamily="34" charset="0"/>
            </a:endParaRPr>
          </a:p>
        </p:txBody>
      </p:sp>
      <p:sp>
        <p:nvSpPr>
          <p:cNvPr id="19" name="Rectángulo: esquinas redondeadas 18">
            <a:extLst>
              <a:ext uri="{FF2B5EF4-FFF2-40B4-BE49-F238E27FC236}">
                <a16:creationId xmlns:a16="http://schemas.microsoft.com/office/drawing/2014/main" id="{1207E586-E0ED-5697-3C47-C4AB4FF01654}"/>
              </a:ext>
            </a:extLst>
          </p:cNvPr>
          <p:cNvSpPr/>
          <p:nvPr/>
        </p:nvSpPr>
        <p:spPr>
          <a:xfrm>
            <a:off x="1012036" y="1284502"/>
            <a:ext cx="3978778" cy="9342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We create a set of outcomes where the second stage did not land successfully:</a:t>
            </a:r>
            <a:endParaRPr lang="es-ES" sz="1400" dirty="0">
              <a:latin typeface="Abadi" panose="020B0604020104020204" pitchFamily="34" charset="0"/>
            </a:endParaRPr>
          </a:p>
        </p:txBody>
      </p:sp>
      <p:pic>
        <p:nvPicPr>
          <p:cNvPr id="23" name="Gráfico 22" descr="Insignia 3 con relleno sólido">
            <a:extLst>
              <a:ext uri="{FF2B5EF4-FFF2-40B4-BE49-F238E27FC236}">
                <a16:creationId xmlns:a16="http://schemas.microsoft.com/office/drawing/2014/main" id="{CF3A9341-4135-F61D-DD8E-178116BB10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1820" y="5409444"/>
            <a:ext cx="610785" cy="610785"/>
          </a:xfrm>
          <a:prstGeom prst="rect">
            <a:avLst/>
          </a:prstGeom>
        </p:spPr>
      </p:pic>
      <p:pic>
        <p:nvPicPr>
          <p:cNvPr id="27" name="Gráfico 26" descr="Insignia 4 con relleno sólido">
            <a:extLst>
              <a:ext uri="{FF2B5EF4-FFF2-40B4-BE49-F238E27FC236}">
                <a16:creationId xmlns:a16="http://schemas.microsoft.com/office/drawing/2014/main" id="{130ACA1E-40D1-6447-0363-C43A44D4DE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09131" y="1470100"/>
            <a:ext cx="611874" cy="611874"/>
          </a:xfrm>
          <a:prstGeom prst="rect">
            <a:avLst/>
          </a:prstGeom>
        </p:spPr>
      </p:pic>
      <p:sp>
        <p:nvSpPr>
          <p:cNvPr id="33" name="CuadroTexto 32">
            <a:extLst>
              <a:ext uri="{FF2B5EF4-FFF2-40B4-BE49-F238E27FC236}">
                <a16:creationId xmlns:a16="http://schemas.microsoft.com/office/drawing/2014/main" id="{7FBDDB50-8ECA-C0AA-5D24-AFCDCB2BB2C0}"/>
              </a:ext>
            </a:extLst>
          </p:cNvPr>
          <p:cNvSpPr txBox="1"/>
          <p:nvPr/>
        </p:nvSpPr>
        <p:spPr>
          <a:xfrm rot="16200000">
            <a:off x="-2590871" y="2873813"/>
            <a:ext cx="6256644" cy="954107"/>
          </a:xfrm>
          <a:prstGeom prst="rect">
            <a:avLst/>
          </a:prstGeom>
          <a:noFill/>
        </p:spPr>
        <p:txBody>
          <a:bodyPr wrap="square">
            <a:spAutoFit/>
          </a:bodyPr>
          <a:lstStyle/>
          <a:p>
            <a:r>
              <a:rPr lang="en-US" sz="2800" b="1" dirty="0">
                <a:solidFill>
                  <a:schemeClr val="tx2"/>
                </a:solidFill>
                <a:latin typeface="Abadi" panose="020B0604020104020204" pitchFamily="34" charset="0"/>
              </a:rPr>
              <a:t>Create a landing outcome label from Outcome column</a:t>
            </a:r>
            <a:endParaRPr lang="es-ES" sz="2800" b="1" dirty="0">
              <a:solidFill>
                <a:schemeClr val="tx2"/>
              </a:solidFill>
              <a:latin typeface="Abadi" panose="020B0604020104020204" pitchFamily="34" charset="0"/>
            </a:endParaRPr>
          </a:p>
        </p:txBody>
      </p:sp>
    </p:spTree>
    <p:extLst>
      <p:ext uri="{BB962C8B-B14F-4D97-AF65-F5344CB8AC3E}">
        <p14:creationId xmlns:p14="http://schemas.microsoft.com/office/powerpoint/2010/main" val="187785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396804" y="-464622"/>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chemeClr val="tx2"/>
                </a:solidFill>
                <a:latin typeface="Abadi" panose="020B0604020104020204" pitchFamily="34" charset="0"/>
                <a:ea typeface="+mj-ea"/>
                <a:cs typeface="+mj-cs"/>
              </a:rPr>
              <a:t>Executive Summary</a:t>
            </a:r>
          </a:p>
        </p:txBody>
      </p:sp>
      <p:pic>
        <p:nvPicPr>
          <p:cNvPr id="23" name="Graphic 22" descr="Base de datos">
            <a:extLst>
              <a:ext uri="{FF2B5EF4-FFF2-40B4-BE49-F238E27FC236}">
                <a16:creationId xmlns:a16="http://schemas.microsoft.com/office/drawing/2014/main" id="{A7ACAA08-34B2-E5AF-AB51-C1E8A8CB0A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29" name="Content Placeholder 2">
            <a:extLst>
              <a:ext uri="{FF2B5EF4-FFF2-40B4-BE49-F238E27FC236}">
                <a16:creationId xmlns:a16="http://schemas.microsoft.com/office/drawing/2014/main" id="{79EF1473-3ADD-43F1-A495-57AAB7FD902F}"/>
              </a:ext>
            </a:extLst>
          </p:cNvPr>
          <p:cNvSpPr txBox="1">
            <a:spLocks/>
          </p:cNvSpPr>
          <p:nvPr/>
        </p:nvSpPr>
        <p:spPr>
          <a:xfrm>
            <a:off x="5368974" y="1483361"/>
            <a:ext cx="5754896" cy="47853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fontAlgn="auto">
              <a:spcBef>
                <a:spcPts val="1400"/>
              </a:spcBef>
              <a:spcAft>
                <a:spcPts val="0"/>
              </a:spcAft>
              <a:buClrTx/>
              <a:buSzTx/>
              <a:buNone/>
              <a:tabLst/>
              <a:defRPr/>
            </a:pPr>
            <a:r>
              <a:rPr kumimoji="0" lang="en-US" sz="1800" b="1" i="0" u="none" strike="noStrike" cap="none" spc="0" normalizeH="0" baseline="0" noProof="0" dirty="0">
                <a:ln>
                  <a:noFill/>
                </a:ln>
                <a:solidFill>
                  <a:schemeClr val="tx2"/>
                </a:solidFill>
                <a:effectLst/>
                <a:uLnTx/>
                <a:uFillTx/>
                <a:latin typeface="Abadi" panose="020B0604020104020204" pitchFamily="34" charset="0"/>
              </a:rPr>
              <a:t>Summary of methodologies</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Data Collection through API</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Data Collection with Web Scraping</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Data Wrangling</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Exploratory Data Analysis with SQL</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Exploratory Data Analysis with Data Visualization</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Interactive Visual Analytics with Folium</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Machine Learning Prediction</a:t>
            </a:r>
          </a:p>
          <a:p>
            <a:pPr marL="0" marR="0" lvl="0" indent="0" fontAlgn="auto">
              <a:spcBef>
                <a:spcPts val="1400"/>
              </a:spcBef>
              <a:spcAft>
                <a:spcPts val="0"/>
              </a:spcAft>
              <a:buClrTx/>
              <a:buSzTx/>
              <a:buNone/>
              <a:tabLst/>
              <a:defRPr/>
            </a:pPr>
            <a:r>
              <a:rPr kumimoji="0" lang="en-US" sz="1800" b="1" i="0" u="none" strike="noStrike" cap="none" spc="0" normalizeH="0" baseline="0" noProof="0" dirty="0">
                <a:ln>
                  <a:noFill/>
                </a:ln>
                <a:solidFill>
                  <a:schemeClr val="tx2"/>
                </a:solidFill>
                <a:effectLst/>
                <a:uLnTx/>
                <a:uFillTx/>
                <a:latin typeface="Abadi" panose="020B0604020104020204" pitchFamily="34" charset="0"/>
              </a:rPr>
              <a:t>Summary of all results</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Exploratory Data Analysis result</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Interactive analytics in screenshots</a:t>
            </a:r>
          </a:p>
          <a:p>
            <a:pPr marL="457200" marR="0" lvl="1" fontAlgn="auto">
              <a:spcBef>
                <a:spcPts val="1400"/>
              </a:spcBef>
              <a:spcAft>
                <a:spcPts val="0"/>
              </a:spcAft>
              <a:buClrTx/>
              <a:buSzTx/>
              <a:buFont typeface="Arial" panose="020B0604020202020204" pitchFamily="34" charset="0"/>
              <a:buChar char="•"/>
              <a:tabLst/>
              <a:defRPr/>
            </a:pPr>
            <a:r>
              <a:rPr kumimoji="0" lang="en-US" sz="1400" b="0" i="0" u="none" strike="noStrike" cap="none" spc="0" normalizeH="0" baseline="0" noProof="0" dirty="0">
                <a:ln>
                  <a:noFill/>
                </a:ln>
                <a:solidFill>
                  <a:schemeClr val="tx2"/>
                </a:solidFill>
                <a:effectLst/>
                <a:uLnTx/>
                <a:uFillTx/>
                <a:latin typeface="Abadi" panose="020B0604020104020204" pitchFamily="34" charset="0"/>
              </a:rPr>
              <a:t>Predictive Analytics result</a:t>
            </a:r>
          </a:p>
        </p:txBody>
      </p:sp>
      <p:sp>
        <p:nvSpPr>
          <p:cNvPr id="41" name="Rectangle 4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a:t>
            </a:fld>
            <a:endParaRPr lang="en-US" sz="11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112D814-3027-2C69-6331-E97619A80F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B7572A-29D2-FFFE-FC17-AE4D6723FAA1}"/>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3935C7B-2A45-7FBB-5833-2D768A564C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Data Wrangling</a:t>
            </a:r>
          </a:p>
        </p:txBody>
      </p:sp>
      <p:pic>
        <p:nvPicPr>
          <p:cNvPr id="32" name="Imagen 31">
            <a:extLst>
              <a:ext uri="{FF2B5EF4-FFF2-40B4-BE49-F238E27FC236}">
                <a16:creationId xmlns:a16="http://schemas.microsoft.com/office/drawing/2014/main" id="{06C2247C-135B-E82A-411D-5327E062F140}"/>
              </a:ext>
            </a:extLst>
          </p:cNvPr>
          <p:cNvPicPr>
            <a:picLocks noChangeAspect="1"/>
          </p:cNvPicPr>
          <p:nvPr/>
        </p:nvPicPr>
        <p:blipFill>
          <a:blip r:embed="rId3"/>
          <a:stretch>
            <a:fillRect/>
          </a:stretch>
        </p:blipFill>
        <p:spPr>
          <a:xfrm>
            <a:off x="309668" y="4118005"/>
            <a:ext cx="11418752" cy="1222046"/>
          </a:xfrm>
          <a:prstGeom prst="rect">
            <a:avLst/>
          </a:prstGeom>
        </p:spPr>
      </p:pic>
      <p:sp>
        <p:nvSpPr>
          <p:cNvPr id="5" name="Rectángulo: esquinas redondeadas 4">
            <a:extLst>
              <a:ext uri="{FF2B5EF4-FFF2-40B4-BE49-F238E27FC236}">
                <a16:creationId xmlns:a16="http://schemas.microsoft.com/office/drawing/2014/main" id="{A8FB97EF-FDB1-42E8-9552-E36DF59C5928}"/>
              </a:ext>
            </a:extLst>
          </p:cNvPr>
          <p:cNvSpPr/>
          <p:nvPr/>
        </p:nvSpPr>
        <p:spPr>
          <a:xfrm>
            <a:off x="770011" y="2236304"/>
            <a:ext cx="4542186" cy="13323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We can now export it to a CSV for the next section, but to make the answers consistent, in the next lab we will provide data in a pre-selected date range</a:t>
            </a:r>
            <a:endParaRPr lang="es-ES" sz="1600" dirty="0">
              <a:latin typeface="Abadi" panose="020B0604020104020204" pitchFamily="34" charset="0"/>
            </a:endParaRPr>
          </a:p>
        </p:txBody>
      </p:sp>
      <p:sp>
        <p:nvSpPr>
          <p:cNvPr id="2" name="Flecha: doblada 1">
            <a:extLst>
              <a:ext uri="{FF2B5EF4-FFF2-40B4-BE49-F238E27FC236}">
                <a16:creationId xmlns:a16="http://schemas.microsoft.com/office/drawing/2014/main" id="{138ED13A-94D8-A482-C107-374FE64505FE}"/>
              </a:ext>
            </a:extLst>
          </p:cNvPr>
          <p:cNvSpPr/>
          <p:nvPr/>
        </p:nvSpPr>
        <p:spPr>
          <a:xfrm rot="5400000">
            <a:off x="5315048" y="2899606"/>
            <a:ext cx="894056" cy="89976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6" name="Imagen 5" descr="Forma&#10;&#10;Descripción generada automáticamente con confianza baja">
            <a:hlinkClick r:id="rId4"/>
            <a:extLst>
              <a:ext uri="{FF2B5EF4-FFF2-40B4-BE49-F238E27FC236}">
                <a16:creationId xmlns:a16="http://schemas.microsoft.com/office/drawing/2014/main" id="{4569288B-67D6-0FD7-2AD2-0273EF959EA4}"/>
              </a:ext>
            </a:extLst>
          </p:cNvPr>
          <p:cNvPicPr>
            <a:picLocks noChangeAspect="1"/>
          </p:cNvPicPr>
          <p:nvPr/>
        </p:nvPicPr>
        <p:blipFill>
          <a:blip r:embed="rId5"/>
          <a:stretch>
            <a:fillRect/>
          </a:stretch>
        </p:blipFill>
        <p:spPr>
          <a:xfrm>
            <a:off x="6463122" y="433385"/>
            <a:ext cx="736115" cy="694432"/>
          </a:xfrm>
          <a:prstGeom prst="rect">
            <a:avLst/>
          </a:prstGeom>
        </p:spPr>
      </p:pic>
      <p:sp>
        <p:nvSpPr>
          <p:cNvPr id="9" name="CuadroTexto 8">
            <a:extLst>
              <a:ext uri="{FF2B5EF4-FFF2-40B4-BE49-F238E27FC236}">
                <a16:creationId xmlns:a16="http://schemas.microsoft.com/office/drawing/2014/main" id="{2C843DE5-06C3-C7CB-6FDB-86DC052B983E}"/>
              </a:ext>
            </a:extLst>
          </p:cNvPr>
          <p:cNvSpPr txBox="1"/>
          <p:nvPr/>
        </p:nvSpPr>
        <p:spPr>
          <a:xfrm>
            <a:off x="7265298" y="351509"/>
            <a:ext cx="4402445" cy="923330"/>
          </a:xfrm>
          <a:prstGeom prst="rect">
            <a:avLst/>
          </a:prstGeom>
          <a:noFill/>
        </p:spPr>
        <p:txBody>
          <a:bodyPr wrap="square" rtlCol="0">
            <a:spAutoFit/>
          </a:bodyPr>
          <a:lstStyle/>
          <a:p>
            <a:r>
              <a:rPr lang="es-ES" dirty="0" err="1">
                <a:hlinkClick r:id="rId6"/>
              </a:rPr>
              <a:t>Spacex</a:t>
            </a:r>
            <a:r>
              <a:rPr lang="es-ES" dirty="0">
                <a:hlinkClick r:id="rId6"/>
              </a:rPr>
              <a:t>-</a:t>
            </a:r>
            <a:r>
              <a:rPr lang="es-ES" dirty="0" err="1">
                <a:hlinkClick r:id="rId6"/>
              </a:rPr>
              <a:t>launch</a:t>
            </a:r>
            <a:r>
              <a:rPr lang="es-ES" dirty="0">
                <a:hlinkClick r:id="rId6"/>
              </a:rPr>
              <a:t>-data/Data </a:t>
            </a:r>
            <a:r>
              <a:rPr lang="es-ES" dirty="0" err="1">
                <a:hlinkClick r:id="rId6"/>
              </a:rPr>
              <a:t>Wrangling</a:t>
            </a:r>
            <a:r>
              <a:rPr lang="es-ES" dirty="0">
                <a:hlinkClick r:id="rId6"/>
              </a:rPr>
              <a:t>/dataset_part_2.csv at </a:t>
            </a:r>
            <a:r>
              <a:rPr lang="es-ES" dirty="0" err="1">
                <a:hlinkClick r:id="rId6"/>
              </a:rPr>
              <a:t>main</a:t>
            </a:r>
            <a:r>
              <a:rPr lang="es-ES" dirty="0">
                <a:hlinkClick r:id="rId6"/>
              </a:rPr>
              <a:t> · </a:t>
            </a:r>
            <a:r>
              <a:rPr lang="es-ES" dirty="0" err="1">
                <a:hlinkClick r:id="rId6"/>
              </a:rPr>
              <a:t>CriselPy</a:t>
            </a:r>
            <a:r>
              <a:rPr lang="es-ES" dirty="0">
                <a:hlinkClick r:id="rId6"/>
              </a:rPr>
              <a:t>/</a:t>
            </a:r>
            <a:r>
              <a:rPr lang="es-ES" dirty="0" err="1">
                <a:hlinkClick r:id="rId6"/>
              </a:rPr>
              <a:t>Spacex</a:t>
            </a:r>
            <a:r>
              <a:rPr lang="es-ES" dirty="0">
                <a:hlinkClick r:id="rId6"/>
              </a:rPr>
              <a:t>-</a:t>
            </a:r>
            <a:r>
              <a:rPr lang="es-ES" dirty="0" err="1">
                <a:hlinkClick r:id="rId6"/>
              </a:rPr>
              <a:t>launch</a:t>
            </a:r>
            <a:r>
              <a:rPr lang="es-ES" dirty="0">
                <a:hlinkClick r:id="rId6"/>
              </a:rPr>
              <a:t>-data</a:t>
            </a:r>
            <a:endParaRPr lang="es-ES" dirty="0">
              <a:latin typeface="Abadi" panose="020B0604020104020204" pitchFamily="34" charset="0"/>
            </a:endParaRPr>
          </a:p>
        </p:txBody>
      </p:sp>
    </p:spTree>
    <p:extLst>
      <p:ext uri="{BB962C8B-B14F-4D97-AF65-F5344CB8AC3E}">
        <p14:creationId xmlns:p14="http://schemas.microsoft.com/office/powerpoint/2010/main" val="235434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599705" y="388860"/>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400" dirty="0">
                <a:solidFill>
                  <a:srgbClr val="0B49CB"/>
                </a:solidFill>
                <a:latin typeface="Abadi"/>
              </a:rPr>
              <a:t>https://github.com/CriselPy/Spacex-launch-data/blob/main/Exploratory%20Analysis%20Using%20Pandas%20and%20Matplotlib/jupyter-labs-eda-dataviz-v2.ipynb</a:t>
            </a:r>
          </a:p>
        </p:txBody>
      </p:sp>
      <p:sp>
        <p:nvSpPr>
          <p:cNvPr id="2" name="Rectángulo: esquinas redondeadas 1">
            <a:extLst>
              <a:ext uri="{FF2B5EF4-FFF2-40B4-BE49-F238E27FC236}">
                <a16:creationId xmlns:a16="http://schemas.microsoft.com/office/drawing/2014/main" id="{359F9597-BF5F-2AE3-AD05-02DFBEFE34CD}"/>
              </a:ext>
            </a:extLst>
          </p:cNvPr>
          <p:cNvSpPr/>
          <p:nvPr/>
        </p:nvSpPr>
        <p:spPr>
          <a:xfrm>
            <a:off x="417443" y="1498137"/>
            <a:ext cx="3637722" cy="2358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Flight Number vs. Payload Mass:   </a:t>
            </a:r>
          </a:p>
          <a:p>
            <a:pPr marL="285750" indent="-285750">
              <a:buFont typeface="Arial" panose="020B0604020202020204" pitchFamily="34" charset="0"/>
              <a:buChar char="•"/>
            </a:pPr>
            <a:r>
              <a:rPr lang="en-US" sz="1400" b="1" dirty="0">
                <a:latin typeface="Abadi" panose="020B0604020104020204" pitchFamily="34" charset="0"/>
              </a:rPr>
              <a:t>Chart Type: </a:t>
            </a:r>
            <a:r>
              <a:rPr lang="en-US" sz="1400" dirty="0">
                <a:latin typeface="Abadi" panose="020B0604020104020204" pitchFamily="34" charset="0"/>
              </a:rPr>
              <a:t>Scatter plot with hue.</a:t>
            </a:r>
          </a:p>
          <a:p>
            <a:endParaRPr lang="en-US" sz="1400" dirty="0">
              <a:latin typeface="Abadi" panose="020B0604020104020204" pitchFamily="34" charset="0"/>
            </a:endParaRPr>
          </a:p>
          <a:p>
            <a:pPr marL="285750" indent="-285750">
              <a:buFont typeface="Arial" panose="020B0604020202020204" pitchFamily="34" charset="0"/>
              <a:buChar char="•"/>
            </a:pPr>
            <a:r>
              <a:rPr lang="en-US" sz="1400" b="1" dirty="0">
                <a:latin typeface="Abadi" panose="020B0604020104020204" pitchFamily="34" charset="0"/>
              </a:rPr>
              <a:t>Purpose: </a:t>
            </a:r>
            <a:r>
              <a:rPr lang="en-US" sz="1400" dirty="0">
                <a:latin typeface="Abadi" panose="020B0604020104020204" pitchFamily="34" charset="0"/>
              </a:rPr>
              <a:t>To observe the relationship between flight number, payload mass, and launch success. It helps to see if higher flight numbers and payload masses affect the likelihood of a successful landing.</a:t>
            </a:r>
            <a:endParaRPr lang="es-ES" sz="1400" dirty="0">
              <a:latin typeface="Abadi" panose="020B0604020104020204" pitchFamily="34" charset="0"/>
            </a:endParaRPr>
          </a:p>
        </p:txBody>
      </p:sp>
      <p:sp>
        <p:nvSpPr>
          <p:cNvPr id="6" name="Rectángulo: esquinas redondeadas 5">
            <a:extLst>
              <a:ext uri="{FF2B5EF4-FFF2-40B4-BE49-F238E27FC236}">
                <a16:creationId xmlns:a16="http://schemas.microsoft.com/office/drawing/2014/main" id="{BD9D37D6-E359-A8E5-9F92-3E571BF8ED76}"/>
              </a:ext>
            </a:extLst>
          </p:cNvPr>
          <p:cNvSpPr/>
          <p:nvPr/>
        </p:nvSpPr>
        <p:spPr>
          <a:xfrm>
            <a:off x="417443" y="4146081"/>
            <a:ext cx="3637722" cy="22811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Flight Number vs. Launch Site:  </a:t>
            </a:r>
          </a:p>
          <a:p>
            <a:pPr marL="285750" indent="-285750">
              <a:buFont typeface="Arial" panose="020B0604020202020204" pitchFamily="34" charset="0"/>
              <a:buChar char="•"/>
            </a:pPr>
            <a:r>
              <a:rPr lang="en-US" sz="1400" b="1" dirty="0">
                <a:latin typeface="Abadi" panose="020B0604020104020204" pitchFamily="34" charset="0"/>
              </a:rPr>
              <a:t>Chart Type: </a:t>
            </a:r>
            <a:r>
              <a:rPr lang="en-US" sz="1400" dirty="0">
                <a:latin typeface="Abadi" panose="020B0604020104020204" pitchFamily="34" charset="0"/>
              </a:rPr>
              <a:t>Scatter plot with hue.  </a:t>
            </a:r>
          </a:p>
          <a:p>
            <a:r>
              <a:rPr lang="en-US" sz="1400" dirty="0">
                <a:latin typeface="Abadi" panose="020B0604020104020204" pitchFamily="34" charset="0"/>
              </a:rPr>
              <a:t> </a:t>
            </a:r>
          </a:p>
          <a:p>
            <a:pPr marL="285750" indent="-285750">
              <a:buFont typeface="Arial" panose="020B0604020202020204" pitchFamily="34" charset="0"/>
              <a:buChar char="•"/>
            </a:pPr>
            <a:r>
              <a:rPr lang="en-US" sz="1400" b="1" dirty="0">
                <a:latin typeface="Abadi" panose="020B0604020104020204" pitchFamily="34" charset="0"/>
              </a:rPr>
              <a:t>Purpose: </a:t>
            </a:r>
            <a:r>
              <a:rPr lang="en-US" sz="1400" dirty="0">
                <a:latin typeface="Abadi" panose="020B0604020104020204" pitchFamily="34" charset="0"/>
              </a:rPr>
              <a:t>To visualize the relationship between flight number and launch site, and how it correlates with the success of the launch.</a:t>
            </a:r>
            <a:endParaRPr lang="es-ES" sz="1400" dirty="0">
              <a:latin typeface="Abadi" panose="020B0604020104020204" pitchFamily="34" charset="0"/>
            </a:endParaRPr>
          </a:p>
        </p:txBody>
      </p:sp>
      <p:pic>
        <p:nvPicPr>
          <p:cNvPr id="8" name="Imagen 7" descr="Gráfico, Gráfico de dispersión&#10;&#10;Descripción generada automáticamente">
            <a:extLst>
              <a:ext uri="{FF2B5EF4-FFF2-40B4-BE49-F238E27FC236}">
                <a16:creationId xmlns:a16="http://schemas.microsoft.com/office/drawing/2014/main" id="{718FD527-33CF-E29B-5C2B-1F84AFB0EB70}"/>
              </a:ext>
            </a:extLst>
          </p:cNvPr>
          <p:cNvPicPr>
            <a:picLocks noChangeAspect="1"/>
          </p:cNvPicPr>
          <p:nvPr/>
        </p:nvPicPr>
        <p:blipFill>
          <a:blip r:embed="rId3"/>
          <a:stretch>
            <a:fillRect/>
          </a:stretch>
        </p:blipFill>
        <p:spPr>
          <a:xfrm>
            <a:off x="4234070" y="1498136"/>
            <a:ext cx="7675822" cy="2268794"/>
          </a:xfrm>
          <a:prstGeom prst="rect">
            <a:avLst/>
          </a:prstGeom>
        </p:spPr>
      </p:pic>
      <p:pic>
        <p:nvPicPr>
          <p:cNvPr id="10" name="Imagen 9" descr="Gráfico, Gráfico de dispersión&#10;&#10;Descripción generada automáticamente">
            <a:extLst>
              <a:ext uri="{FF2B5EF4-FFF2-40B4-BE49-F238E27FC236}">
                <a16:creationId xmlns:a16="http://schemas.microsoft.com/office/drawing/2014/main" id="{E4B82368-6EB0-D718-44F3-9F711166EBFA}"/>
              </a:ext>
            </a:extLst>
          </p:cNvPr>
          <p:cNvPicPr>
            <a:picLocks noChangeAspect="1"/>
          </p:cNvPicPr>
          <p:nvPr/>
        </p:nvPicPr>
        <p:blipFill>
          <a:blip r:embed="rId4"/>
          <a:stretch>
            <a:fillRect/>
          </a:stretch>
        </p:blipFill>
        <p:spPr>
          <a:xfrm>
            <a:off x="4234070" y="4038220"/>
            <a:ext cx="7675822" cy="2424387"/>
          </a:xfrm>
          <a:prstGeom prst="rect">
            <a:avLst/>
          </a:prstGeom>
        </p:spPr>
      </p:pic>
      <p:pic>
        <p:nvPicPr>
          <p:cNvPr id="11" name="Imagen 10" descr="Forma&#10;&#10;Descripción generada automáticamente con confianza baja">
            <a:hlinkClick r:id="rId5"/>
            <a:extLst>
              <a:ext uri="{FF2B5EF4-FFF2-40B4-BE49-F238E27FC236}">
                <a16:creationId xmlns:a16="http://schemas.microsoft.com/office/drawing/2014/main" id="{92FC9FCC-B788-F752-C1D1-BF8BF21BC283}"/>
              </a:ext>
            </a:extLst>
          </p:cNvPr>
          <p:cNvPicPr>
            <a:picLocks noChangeAspect="1"/>
          </p:cNvPicPr>
          <p:nvPr/>
        </p:nvPicPr>
        <p:blipFill>
          <a:blip r:embed="rId6"/>
          <a:stretch>
            <a:fillRect/>
          </a:stretch>
        </p:blipFill>
        <p:spPr>
          <a:xfrm>
            <a:off x="6681782" y="320843"/>
            <a:ext cx="736115" cy="694432"/>
          </a:xfrm>
          <a:prstGeom prst="rect">
            <a:avLst/>
          </a:prstGeom>
        </p:spPr>
      </p:pic>
      <p:sp>
        <p:nvSpPr>
          <p:cNvPr id="12" name="Title 1">
            <a:extLst>
              <a:ext uri="{FF2B5EF4-FFF2-40B4-BE49-F238E27FC236}">
                <a16:creationId xmlns:a16="http://schemas.microsoft.com/office/drawing/2014/main" id="{C223E951-422F-EFFF-B12B-946DDC266AD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EBBC82D-9D2D-CE74-7DD7-4E0187F1E0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F6779C-96DD-8800-4B7D-4E92F6F38D04}"/>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620644DF-18D5-33A8-BC67-70AC2D1284E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Data Visualization</a:t>
            </a:r>
          </a:p>
        </p:txBody>
      </p:sp>
      <p:sp>
        <p:nvSpPr>
          <p:cNvPr id="2" name="Rectángulo: esquinas redondeadas 1">
            <a:extLst>
              <a:ext uri="{FF2B5EF4-FFF2-40B4-BE49-F238E27FC236}">
                <a16:creationId xmlns:a16="http://schemas.microsoft.com/office/drawing/2014/main" id="{6AEFB61D-B505-F16C-01A9-1876C275648B}"/>
              </a:ext>
            </a:extLst>
          </p:cNvPr>
          <p:cNvSpPr/>
          <p:nvPr/>
        </p:nvSpPr>
        <p:spPr>
          <a:xfrm>
            <a:off x="352352" y="1436262"/>
            <a:ext cx="4035287" cy="22760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Payload Mass vs. Launch Site:   </a:t>
            </a:r>
          </a:p>
          <a:p>
            <a:pPr marL="285750" indent="-285750">
              <a:buFont typeface="Arial" panose="020B0604020202020204" pitchFamily="34" charset="0"/>
              <a:buChar char="•"/>
            </a:pPr>
            <a:r>
              <a:rPr lang="en-US" sz="1600" b="1" dirty="0">
                <a:latin typeface="Abadi" panose="020B0604020104020204" pitchFamily="34" charset="0"/>
              </a:rPr>
              <a:t>Chart Type</a:t>
            </a:r>
            <a:r>
              <a:rPr lang="en-US" sz="1600" dirty="0">
                <a:latin typeface="Abadi" panose="020B0604020104020204" pitchFamily="34" charset="0"/>
              </a:rPr>
              <a:t>: Scatter plot with hue. </a:t>
            </a:r>
          </a:p>
          <a:p>
            <a:endParaRPr lang="en-US" sz="1600" dirty="0">
              <a:latin typeface="Abadi" panose="020B0604020104020204" pitchFamily="34" charset="0"/>
            </a:endParaRPr>
          </a:p>
          <a:p>
            <a:pPr marL="285750" indent="-285750">
              <a:buFont typeface="Arial" panose="020B0604020202020204" pitchFamily="34" charset="0"/>
              <a:buChar char="•"/>
            </a:pPr>
            <a:r>
              <a:rPr lang="en-US" sz="1600" b="1" dirty="0">
                <a:latin typeface="Abadi" panose="020B0604020104020204" pitchFamily="34" charset="0"/>
              </a:rPr>
              <a:t>Purpose: </a:t>
            </a:r>
            <a:r>
              <a:rPr lang="en-US" sz="1600" dirty="0">
                <a:latin typeface="Abadi" panose="020B0604020104020204" pitchFamily="34" charset="0"/>
              </a:rPr>
              <a:t>To examine the relationship between payload mass and launch site, and how it affects the success of the launch.</a:t>
            </a:r>
            <a:endParaRPr lang="es-ES" sz="1600" dirty="0">
              <a:latin typeface="Abadi" panose="020B0604020104020204" pitchFamily="34" charset="0"/>
            </a:endParaRPr>
          </a:p>
        </p:txBody>
      </p:sp>
      <p:sp>
        <p:nvSpPr>
          <p:cNvPr id="5" name="Rectángulo: esquinas redondeadas 4">
            <a:extLst>
              <a:ext uri="{FF2B5EF4-FFF2-40B4-BE49-F238E27FC236}">
                <a16:creationId xmlns:a16="http://schemas.microsoft.com/office/drawing/2014/main" id="{7073E0DC-1593-8A75-6372-EB4452B80170}"/>
              </a:ext>
            </a:extLst>
          </p:cNvPr>
          <p:cNvSpPr/>
          <p:nvPr/>
        </p:nvSpPr>
        <p:spPr>
          <a:xfrm>
            <a:off x="352353" y="3909392"/>
            <a:ext cx="4035287" cy="26206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Success Rate by Orbit Type:</a:t>
            </a:r>
          </a:p>
          <a:p>
            <a:pPr marL="285750" indent="-285750">
              <a:buFont typeface="Arial" panose="020B0604020202020204" pitchFamily="34" charset="0"/>
              <a:buChar char="•"/>
            </a:pPr>
            <a:r>
              <a:rPr lang="en-US" sz="1600" b="1" dirty="0">
                <a:latin typeface="Abadi" panose="020B0604020104020204" pitchFamily="34" charset="0"/>
              </a:rPr>
              <a:t>Chart Type: </a:t>
            </a:r>
            <a:r>
              <a:rPr lang="en-US" sz="1600" dirty="0">
                <a:latin typeface="Abadi" panose="020B0604020104020204" pitchFamily="34" charset="0"/>
              </a:rPr>
              <a:t>Bar chart.  </a:t>
            </a:r>
          </a:p>
          <a:p>
            <a:endParaRPr lang="en-US" sz="1600" dirty="0">
              <a:latin typeface="Abadi" panose="020B0604020104020204" pitchFamily="34" charset="0"/>
            </a:endParaRPr>
          </a:p>
          <a:p>
            <a:pPr marL="285750" indent="-285750">
              <a:buFont typeface="Arial" panose="020B0604020202020204" pitchFamily="34" charset="0"/>
              <a:buChar char="•"/>
            </a:pPr>
            <a:r>
              <a:rPr lang="en-US" sz="1600" b="1" dirty="0">
                <a:latin typeface="Abadi" panose="020B0604020104020204" pitchFamily="34" charset="0"/>
              </a:rPr>
              <a:t>Purpose: </a:t>
            </a:r>
            <a:r>
              <a:rPr lang="en-US" sz="1600" dirty="0">
                <a:latin typeface="Abadi" panose="020B0604020104020204" pitchFamily="34" charset="0"/>
              </a:rPr>
              <a:t>To visualize the success rate for each orbit type, helping to identify which orbits have higher success rates.</a:t>
            </a:r>
            <a:endParaRPr lang="es-ES" sz="1600" dirty="0">
              <a:latin typeface="Abadi" panose="020B0604020104020204" pitchFamily="34" charset="0"/>
            </a:endParaRPr>
          </a:p>
        </p:txBody>
      </p:sp>
      <p:pic>
        <p:nvPicPr>
          <p:cNvPr id="7" name="Imagen 6" descr="Gráfico, Gráfico de dispersión&#10;&#10;Descripción generada automáticamente">
            <a:extLst>
              <a:ext uri="{FF2B5EF4-FFF2-40B4-BE49-F238E27FC236}">
                <a16:creationId xmlns:a16="http://schemas.microsoft.com/office/drawing/2014/main" id="{E7DFC1F2-7376-B449-84D3-7058F6B4D77C}"/>
              </a:ext>
            </a:extLst>
          </p:cNvPr>
          <p:cNvPicPr>
            <a:picLocks noChangeAspect="1"/>
          </p:cNvPicPr>
          <p:nvPr/>
        </p:nvPicPr>
        <p:blipFill>
          <a:blip r:embed="rId3"/>
          <a:stretch>
            <a:fillRect/>
          </a:stretch>
        </p:blipFill>
        <p:spPr>
          <a:xfrm>
            <a:off x="4800599" y="1477476"/>
            <a:ext cx="7173215" cy="2084274"/>
          </a:xfrm>
          <a:prstGeom prst="rect">
            <a:avLst/>
          </a:prstGeom>
        </p:spPr>
      </p:pic>
      <p:pic>
        <p:nvPicPr>
          <p:cNvPr id="9" name="Imagen 8" descr="Gráfico, Gráfico de barras&#10;&#10;Descripción generada automáticamente">
            <a:extLst>
              <a:ext uri="{FF2B5EF4-FFF2-40B4-BE49-F238E27FC236}">
                <a16:creationId xmlns:a16="http://schemas.microsoft.com/office/drawing/2014/main" id="{B6C6B47A-8459-B46B-8A56-1616B3B34FE5}"/>
              </a:ext>
            </a:extLst>
          </p:cNvPr>
          <p:cNvPicPr>
            <a:picLocks noChangeAspect="1"/>
          </p:cNvPicPr>
          <p:nvPr/>
        </p:nvPicPr>
        <p:blipFill>
          <a:blip r:embed="rId4"/>
          <a:stretch>
            <a:fillRect/>
          </a:stretch>
        </p:blipFill>
        <p:spPr>
          <a:xfrm>
            <a:off x="4800601" y="3786969"/>
            <a:ext cx="5466522" cy="2865461"/>
          </a:xfrm>
          <a:prstGeom prst="rect">
            <a:avLst/>
          </a:prstGeom>
        </p:spPr>
      </p:pic>
    </p:spTree>
    <p:extLst>
      <p:ext uri="{BB962C8B-B14F-4D97-AF65-F5344CB8AC3E}">
        <p14:creationId xmlns:p14="http://schemas.microsoft.com/office/powerpoint/2010/main" val="2018698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2477324-BE3F-BD4F-DCE6-B70830223C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4A1F87-2DEE-565A-8C8A-BAB3CD49FBFC}"/>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1B0A8A53-4684-4F81-C211-C3A00318863D}"/>
              </a:ext>
            </a:extLst>
          </p:cNvPr>
          <p:cNvSpPr txBox="1">
            <a:spLocks/>
          </p:cNvSpPr>
          <p:nvPr/>
        </p:nvSpPr>
        <p:spPr>
          <a:xfrm>
            <a:off x="367745" y="5679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Data Visualization</a:t>
            </a:r>
          </a:p>
        </p:txBody>
      </p:sp>
      <p:sp>
        <p:nvSpPr>
          <p:cNvPr id="2" name="Rectángulo: esquinas redondeadas 1">
            <a:extLst>
              <a:ext uri="{FF2B5EF4-FFF2-40B4-BE49-F238E27FC236}">
                <a16:creationId xmlns:a16="http://schemas.microsoft.com/office/drawing/2014/main" id="{12D3F864-24D6-83F8-B809-DF37C2718635}"/>
              </a:ext>
            </a:extLst>
          </p:cNvPr>
          <p:cNvSpPr/>
          <p:nvPr/>
        </p:nvSpPr>
        <p:spPr>
          <a:xfrm>
            <a:off x="765311" y="1490869"/>
            <a:ext cx="4035287" cy="22760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Flight Number vs. Orbit Type:   </a:t>
            </a:r>
          </a:p>
          <a:p>
            <a:pPr marL="285750" indent="-285750">
              <a:buFont typeface="Arial" panose="020B0604020202020204" pitchFamily="34" charset="0"/>
              <a:buChar char="•"/>
            </a:pPr>
            <a:r>
              <a:rPr lang="en-US" sz="1600" dirty="0">
                <a:latin typeface="Abadi" panose="020B0604020104020204" pitchFamily="34" charset="0"/>
              </a:rPr>
              <a:t>Chart Type: Scatter plot with hue.</a:t>
            </a:r>
          </a:p>
          <a:p>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Purpose: To explore the relationship between flight number and orbit type, and how it correlates with the success of the launch.</a:t>
            </a:r>
            <a:endParaRPr lang="es-ES" sz="1600" dirty="0">
              <a:latin typeface="Abadi" panose="020B0604020104020204" pitchFamily="34" charset="0"/>
            </a:endParaRPr>
          </a:p>
        </p:txBody>
      </p:sp>
      <p:sp>
        <p:nvSpPr>
          <p:cNvPr id="5" name="Rectángulo: esquinas redondeadas 4">
            <a:extLst>
              <a:ext uri="{FF2B5EF4-FFF2-40B4-BE49-F238E27FC236}">
                <a16:creationId xmlns:a16="http://schemas.microsoft.com/office/drawing/2014/main" id="{19D53853-1472-1A7F-CE0F-4CFC872FC282}"/>
              </a:ext>
            </a:extLst>
          </p:cNvPr>
          <p:cNvSpPr/>
          <p:nvPr/>
        </p:nvSpPr>
        <p:spPr>
          <a:xfrm>
            <a:off x="734028" y="3955681"/>
            <a:ext cx="4035287" cy="2471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Payload Mass vs. Orbit Type:   </a:t>
            </a:r>
          </a:p>
          <a:p>
            <a:pPr marL="285750" indent="-285750">
              <a:buFont typeface="Arial" panose="020B0604020202020204" pitchFamily="34" charset="0"/>
              <a:buChar char="•"/>
            </a:pPr>
            <a:r>
              <a:rPr lang="en-US" sz="1600" b="1" dirty="0">
                <a:latin typeface="Abadi" panose="020B0604020104020204" pitchFamily="34" charset="0"/>
              </a:rPr>
              <a:t>Chart Type: </a:t>
            </a:r>
            <a:r>
              <a:rPr lang="en-US" sz="1600" dirty="0">
                <a:latin typeface="Abadi" panose="020B0604020104020204" pitchFamily="34" charset="0"/>
              </a:rPr>
              <a:t>Scatter plot with hue.</a:t>
            </a:r>
          </a:p>
          <a:p>
            <a:r>
              <a:rPr lang="en-US" sz="1600" dirty="0">
                <a:latin typeface="Abadi" panose="020B0604020104020204" pitchFamily="34" charset="0"/>
              </a:rPr>
              <a:t>   </a:t>
            </a:r>
          </a:p>
          <a:p>
            <a:pPr marL="285750" indent="-285750">
              <a:buFont typeface="Arial" panose="020B0604020202020204" pitchFamily="34" charset="0"/>
              <a:buChar char="•"/>
            </a:pPr>
            <a:r>
              <a:rPr lang="en-US" sz="1600" b="1" dirty="0">
                <a:latin typeface="Abadi" panose="020B0604020104020204" pitchFamily="34" charset="0"/>
              </a:rPr>
              <a:t>Purpose: </a:t>
            </a:r>
            <a:r>
              <a:rPr lang="en-US" sz="1600" dirty="0">
                <a:latin typeface="Abadi" panose="020B0604020104020204" pitchFamily="34" charset="0"/>
              </a:rPr>
              <a:t>To investigate the relationship between payload mass and orbit type, and how it affects the success of the launch.</a:t>
            </a:r>
            <a:endParaRPr lang="es-ES" sz="1600" dirty="0">
              <a:latin typeface="Abadi" panose="020B0604020104020204" pitchFamily="34" charset="0"/>
            </a:endParaRPr>
          </a:p>
        </p:txBody>
      </p:sp>
      <p:pic>
        <p:nvPicPr>
          <p:cNvPr id="7" name="Imagen 6" descr="Gráfico, Gráfico de dispersión&#10;&#10;Descripción generada automáticamente">
            <a:extLst>
              <a:ext uri="{FF2B5EF4-FFF2-40B4-BE49-F238E27FC236}">
                <a16:creationId xmlns:a16="http://schemas.microsoft.com/office/drawing/2014/main" id="{DA0EED80-98BC-FFAC-F711-7BED4B809F12}"/>
              </a:ext>
            </a:extLst>
          </p:cNvPr>
          <p:cNvPicPr>
            <a:picLocks noChangeAspect="1"/>
          </p:cNvPicPr>
          <p:nvPr/>
        </p:nvPicPr>
        <p:blipFill>
          <a:blip r:embed="rId3"/>
          <a:stretch>
            <a:fillRect/>
          </a:stretch>
        </p:blipFill>
        <p:spPr>
          <a:xfrm>
            <a:off x="5088835" y="1510380"/>
            <a:ext cx="6919019" cy="2399012"/>
          </a:xfrm>
          <a:prstGeom prst="rect">
            <a:avLst/>
          </a:prstGeom>
        </p:spPr>
      </p:pic>
      <p:pic>
        <p:nvPicPr>
          <p:cNvPr id="9" name="Imagen 8" descr="Gráfico, Gráfico de dispersión&#10;&#10;Descripción generada automáticamente">
            <a:extLst>
              <a:ext uri="{FF2B5EF4-FFF2-40B4-BE49-F238E27FC236}">
                <a16:creationId xmlns:a16="http://schemas.microsoft.com/office/drawing/2014/main" id="{90E9312D-9C6B-9464-2400-00063FABE0F9}"/>
              </a:ext>
            </a:extLst>
          </p:cNvPr>
          <p:cNvPicPr>
            <a:picLocks noChangeAspect="1"/>
          </p:cNvPicPr>
          <p:nvPr/>
        </p:nvPicPr>
        <p:blipFill>
          <a:blip r:embed="rId4"/>
          <a:stretch>
            <a:fillRect/>
          </a:stretch>
        </p:blipFill>
        <p:spPr>
          <a:xfrm>
            <a:off x="5088835" y="4094140"/>
            <a:ext cx="6919019" cy="2195866"/>
          </a:xfrm>
          <a:prstGeom prst="rect">
            <a:avLst/>
          </a:prstGeom>
        </p:spPr>
      </p:pic>
    </p:spTree>
    <p:extLst>
      <p:ext uri="{BB962C8B-B14F-4D97-AF65-F5344CB8AC3E}">
        <p14:creationId xmlns:p14="http://schemas.microsoft.com/office/powerpoint/2010/main" val="14596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C5FBF7E-971F-55D2-3AF1-91AA7BB32F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CACEF5-5413-D220-A1D8-EC3BC8DEB013}"/>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4C846452-705E-B4DB-08DE-4F0C9DD6F40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Data Visualization</a:t>
            </a:r>
          </a:p>
        </p:txBody>
      </p:sp>
      <p:sp>
        <p:nvSpPr>
          <p:cNvPr id="5" name="Rectángulo: esquinas redondeadas 4">
            <a:extLst>
              <a:ext uri="{FF2B5EF4-FFF2-40B4-BE49-F238E27FC236}">
                <a16:creationId xmlns:a16="http://schemas.microsoft.com/office/drawing/2014/main" id="{38FF53BC-EDD2-884E-0980-C78B283BC211}"/>
              </a:ext>
            </a:extLst>
          </p:cNvPr>
          <p:cNvSpPr/>
          <p:nvPr/>
        </p:nvSpPr>
        <p:spPr>
          <a:xfrm>
            <a:off x="555326" y="2377109"/>
            <a:ext cx="4035287" cy="26206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Average Launch Success Rate by Year: </a:t>
            </a:r>
          </a:p>
          <a:p>
            <a:pPr marL="285750" indent="-285750">
              <a:buFont typeface="Arial" panose="020B0604020202020204" pitchFamily="34" charset="0"/>
              <a:buChar char="•"/>
            </a:pPr>
            <a:r>
              <a:rPr lang="en-US" sz="1600" dirty="0">
                <a:latin typeface="Abadi" panose="020B0604020104020204" pitchFamily="34" charset="0"/>
              </a:rPr>
              <a:t>Chart Type: Line chart.   </a:t>
            </a:r>
          </a:p>
          <a:p>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Purpose: To observe the trend of average launch success rates over the years, identifying any patterns or improvements over time.</a:t>
            </a:r>
            <a:endParaRPr lang="es-ES" sz="1600" dirty="0">
              <a:latin typeface="Abadi" panose="020B0604020104020204" pitchFamily="34" charset="0"/>
            </a:endParaRPr>
          </a:p>
        </p:txBody>
      </p:sp>
      <p:pic>
        <p:nvPicPr>
          <p:cNvPr id="7" name="Imagen 6" descr="Gráfico, Gráfico de líneas&#10;&#10;Descripción generada automáticamente">
            <a:extLst>
              <a:ext uri="{FF2B5EF4-FFF2-40B4-BE49-F238E27FC236}">
                <a16:creationId xmlns:a16="http://schemas.microsoft.com/office/drawing/2014/main" id="{321957A6-A03C-4328-6CD7-CDF7B476B6B9}"/>
              </a:ext>
            </a:extLst>
          </p:cNvPr>
          <p:cNvPicPr>
            <a:picLocks noChangeAspect="1"/>
          </p:cNvPicPr>
          <p:nvPr/>
        </p:nvPicPr>
        <p:blipFill>
          <a:blip r:embed="rId3"/>
          <a:stretch>
            <a:fillRect/>
          </a:stretch>
        </p:blipFill>
        <p:spPr>
          <a:xfrm>
            <a:off x="4928234" y="1958004"/>
            <a:ext cx="6529738" cy="3836509"/>
          </a:xfrm>
          <a:prstGeom prst="rect">
            <a:avLst/>
          </a:prstGeom>
        </p:spPr>
      </p:pic>
      <p:sp>
        <p:nvSpPr>
          <p:cNvPr id="8" name="Title 1">
            <a:extLst>
              <a:ext uri="{FF2B5EF4-FFF2-40B4-BE49-F238E27FC236}">
                <a16:creationId xmlns:a16="http://schemas.microsoft.com/office/drawing/2014/main" id="{129037E0-B93F-9150-B3FE-EDFE17245F5B}"/>
              </a:ext>
            </a:extLst>
          </p:cNvPr>
          <p:cNvSpPr txBox="1">
            <a:spLocks/>
          </p:cNvSpPr>
          <p:nvPr/>
        </p:nvSpPr>
        <p:spPr>
          <a:xfrm>
            <a:off x="7599705" y="422084"/>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1400" dirty="0" err="1">
                <a:latin typeface="Abadi" panose="020B0604020104020204" pitchFamily="34" charset="0"/>
                <a:hlinkClick r:id="rId4"/>
              </a:rPr>
              <a:t>Spacex</a:t>
            </a:r>
            <a:r>
              <a:rPr lang="es-ES" sz="1400" dirty="0">
                <a:latin typeface="Abadi" panose="020B0604020104020204" pitchFamily="34" charset="0"/>
                <a:hlinkClick r:id="rId4"/>
              </a:rPr>
              <a:t>-</a:t>
            </a:r>
            <a:r>
              <a:rPr lang="es-ES" sz="1400" dirty="0" err="1">
                <a:latin typeface="Abadi" panose="020B0604020104020204" pitchFamily="34" charset="0"/>
                <a:hlinkClick r:id="rId4"/>
              </a:rPr>
              <a:t>launch</a:t>
            </a:r>
            <a:r>
              <a:rPr lang="es-ES" sz="1400" dirty="0">
                <a:latin typeface="Abadi" panose="020B0604020104020204" pitchFamily="34" charset="0"/>
                <a:hlinkClick r:id="rId4"/>
              </a:rPr>
              <a:t>-data/</a:t>
            </a:r>
            <a:r>
              <a:rPr lang="es-ES" sz="1400" dirty="0" err="1">
                <a:latin typeface="Abadi" panose="020B0604020104020204" pitchFamily="34" charset="0"/>
                <a:hlinkClick r:id="rId4"/>
              </a:rPr>
              <a:t>Exploratory</a:t>
            </a:r>
            <a:r>
              <a:rPr lang="es-ES" sz="1400" dirty="0">
                <a:latin typeface="Abadi" panose="020B0604020104020204" pitchFamily="34" charset="0"/>
                <a:hlinkClick r:id="rId4"/>
              </a:rPr>
              <a:t> </a:t>
            </a:r>
            <a:r>
              <a:rPr lang="es-ES" sz="1400" dirty="0" err="1">
                <a:latin typeface="Abadi" panose="020B0604020104020204" pitchFamily="34" charset="0"/>
                <a:hlinkClick r:id="rId4"/>
              </a:rPr>
              <a:t>Analysis</a:t>
            </a:r>
            <a:r>
              <a:rPr lang="es-ES" sz="1400" dirty="0">
                <a:latin typeface="Abadi" panose="020B0604020104020204" pitchFamily="34" charset="0"/>
                <a:hlinkClick r:id="rId4"/>
              </a:rPr>
              <a:t> </a:t>
            </a:r>
            <a:r>
              <a:rPr lang="es-ES" sz="1400" dirty="0" err="1">
                <a:latin typeface="Abadi" panose="020B0604020104020204" pitchFamily="34" charset="0"/>
                <a:hlinkClick r:id="rId4"/>
              </a:rPr>
              <a:t>Using</a:t>
            </a:r>
            <a:r>
              <a:rPr lang="es-ES" sz="1400" dirty="0">
                <a:latin typeface="Abadi" panose="020B0604020104020204" pitchFamily="34" charset="0"/>
                <a:hlinkClick r:id="rId4"/>
              </a:rPr>
              <a:t> Pandas and </a:t>
            </a:r>
            <a:r>
              <a:rPr lang="es-ES" sz="1400" dirty="0" err="1">
                <a:latin typeface="Abadi" panose="020B0604020104020204" pitchFamily="34" charset="0"/>
                <a:hlinkClick r:id="rId4"/>
              </a:rPr>
              <a:t>Matplotlib</a:t>
            </a:r>
            <a:r>
              <a:rPr lang="es-ES" sz="1400" dirty="0">
                <a:latin typeface="Abadi" panose="020B0604020104020204" pitchFamily="34" charset="0"/>
                <a:hlinkClick r:id="rId4"/>
              </a:rPr>
              <a:t>/dataset_part_3.csv at </a:t>
            </a:r>
            <a:r>
              <a:rPr lang="es-ES" sz="1400" dirty="0" err="1">
                <a:latin typeface="Abadi" panose="020B0604020104020204" pitchFamily="34" charset="0"/>
                <a:hlinkClick r:id="rId4"/>
              </a:rPr>
              <a:t>main</a:t>
            </a:r>
            <a:r>
              <a:rPr lang="es-ES" sz="1400" dirty="0">
                <a:latin typeface="Abadi" panose="020B0604020104020204" pitchFamily="34" charset="0"/>
                <a:hlinkClick r:id="rId4"/>
              </a:rPr>
              <a:t> · </a:t>
            </a:r>
            <a:r>
              <a:rPr lang="es-ES" sz="1400" dirty="0" err="1">
                <a:latin typeface="Abadi" panose="020B0604020104020204" pitchFamily="34" charset="0"/>
                <a:hlinkClick r:id="rId4"/>
              </a:rPr>
              <a:t>CriselPy</a:t>
            </a:r>
            <a:r>
              <a:rPr lang="es-ES" sz="1400" dirty="0">
                <a:latin typeface="Abadi" panose="020B0604020104020204" pitchFamily="34" charset="0"/>
                <a:hlinkClick r:id="rId4"/>
              </a:rPr>
              <a:t>/</a:t>
            </a:r>
            <a:r>
              <a:rPr lang="es-ES" sz="1400" dirty="0" err="1">
                <a:latin typeface="Abadi" panose="020B0604020104020204" pitchFamily="34" charset="0"/>
                <a:hlinkClick r:id="rId4"/>
              </a:rPr>
              <a:t>Spacex</a:t>
            </a:r>
            <a:r>
              <a:rPr lang="es-ES" sz="1400" dirty="0">
                <a:latin typeface="Abadi" panose="020B0604020104020204" pitchFamily="34" charset="0"/>
                <a:hlinkClick r:id="rId4"/>
              </a:rPr>
              <a:t>-</a:t>
            </a:r>
            <a:r>
              <a:rPr lang="es-ES" sz="1400" dirty="0" err="1">
                <a:latin typeface="Abadi" panose="020B0604020104020204" pitchFamily="34" charset="0"/>
                <a:hlinkClick r:id="rId4"/>
              </a:rPr>
              <a:t>launch</a:t>
            </a:r>
            <a:r>
              <a:rPr lang="es-ES" sz="1400" dirty="0">
                <a:latin typeface="Abadi" panose="020B0604020104020204" pitchFamily="34" charset="0"/>
                <a:hlinkClick r:id="rId4"/>
              </a:rPr>
              <a:t>-data</a:t>
            </a:r>
            <a:endParaRPr lang="en-US" sz="1400" dirty="0">
              <a:solidFill>
                <a:srgbClr val="0B49CB"/>
              </a:solidFill>
              <a:latin typeface="Abadi" panose="020B0604020104020204" pitchFamily="34" charset="0"/>
            </a:endParaRPr>
          </a:p>
        </p:txBody>
      </p:sp>
      <p:pic>
        <p:nvPicPr>
          <p:cNvPr id="9" name="Imagen 8" descr="Forma&#10;&#10;Descripción generada automáticamente con confianza baja">
            <a:hlinkClick r:id="rId5"/>
            <a:extLst>
              <a:ext uri="{FF2B5EF4-FFF2-40B4-BE49-F238E27FC236}">
                <a16:creationId xmlns:a16="http://schemas.microsoft.com/office/drawing/2014/main" id="{40309309-7D24-EA2C-B1AE-8508A014B0CA}"/>
              </a:ext>
            </a:extLst>
          </p:cNvPr>
          <p:cNvPicPr>
            <a:picLocks noChangeAspect="1"/>
          </p:cNvPicPr>
          <p:nvPr/>
        </p:nvPicPr>
        <p:blipFill>
          <a:blip r:embed="rId6"/>
          <a:stretch>
            <a:fillRect/>
          </a:stretch>
        </p:blipFill>
        <p:spPr>
          <a:xfrm>
            <a:off x="6681782" y="320843"/>
            <a:ext cx="736115" cy="694432"/>
          </a:xfrm>
          <a:prstGeom prst="rect">
            <a:avLst/>
          </a:prstGeom>
        </p:spPr>
      </p:pic>
    </p:spTree>
    <p:extLst>
      <p:ext uri="{BB962C8B-B14F-4D97-AF65-F5344CB8AC3E}">
        <p14:creationId xmlns:p14="http://schemas.microsoft.com/office/powerpoint/2010/main" val="4007292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556234" y="331287"/>
            <a:ext cx="2523851" cy="80217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SQL</a:t>
            </a:r>
            <a:endParaRPr lang="en-US" b="1" dirty="0">
              <a:solidFill>
                <a:schemeClr val="tx2"/>
              </a:solidFill>
            </a:endParaRPr>
          </a:p>
        </p:txBody>
      </p:sp>
      <p:sp>
        <p:nvSpPr>
          <p:cNvPr id="2" name="Rectángulo: esquinas redondeadas 1">
            <a:extLst>
              <a:ext uri="{FF2B5EF4-FFF2-40B4-BE49-F238E27FC236}">
                <a16:creationId xmlns:a16="http://schemas.microsoft.com/office/drawing/2014/main" id="{AA75369C-D9F0-D3FD-155F-13B9E3C0D03C}"/>
              </a:ext>
            </a:extLst>
          </p:cNvPr>
          <p:cNvSpPr/>
          <p:nvPr/>
        </p:nvSpPr>
        <p:spPr>
          <a:xfrm>
            <a:off x="770010" y="1303219"/>
            <a:ext cx="5110181" cy="735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Display the names of the unique launch sites in the space mission.</a:t>
            </a:r>
            <a:endParaRPr lang="es-ES" sz="1600" dirty="0">
              <a:latin typeface="Abadi" panose="020B0604020104020204" pitchFamily="34" charset="0"/>
            </a:endParaRPr>
          </a:p>
        </p:txBody>
      </p:sp>
      <p:sp>
        <p:nvSpPr>
          <p:cNvPr id="6" name="Rectángulo: esquinas redondeadas 5">
            <a:extLst>
              <a:ext uri="{FF2B5EF4-FFF2-40B4-BE49-F238E27FC236}">
                <a16:creationId xmlns:a16="http://schemas.microsoft.com/office/drawing/2014/main" id="{97E5D6E8-3495-0E10-1818-7E8CC92675A0}"/>
              </a:ext>
            </a:extLst>
          </p:cNvPr>
          <p:cNvSpPr/>
          <p:nvPr/>
        </p:nvSpPr>
        <p:spPr>
          <a:xfrm>
            <a:off x="770011" y="2686214"/>
            <a:ext cx="5110181" cy="735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Display 5 records where launch sites begin with the string 'CCA'.</a:t>
            </a:r>
            <a:endParaRPr lang="es-ES" sz="1600" dirty="0">
              <a:latin typeface="Abadi" panose="020B0604020104020204" pitchFamily="34" charset="0"/>
            </a:endParaRPr>
          </a:p>
        </p:txBody>
      </p:sp>
      <p:sp>
        <p:nvSpPr>
          <p:cNvPr id="7" name="Rectángulo: esquinas redondeadas 6">
            <a:extLst>
              <a:ext uri="{FF2B5EF4-FFF2-40B4-BE49-F238E27FC236}">
                <a16:creationId xmlns:a16="http://schemas.microsoft.com/office/drawing/2014/main" id="{C89ADEE2-24F4-C6B3-08DF-3F5D2F1852CF}"/>
              </a:ext>
            </a:extLst>
          </p:cNvPr>
          <p:cNvSpPr/>
          <p:nvPr/>
        </p:nvSpPr>
        <p:spPr>
          <a:xfrm>
            <a:off x="770011" y="4091142"/>
            <a:ext cx="5110181" cy="735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Display the total payload mass carried by boosters launched by NASA (CRS).</a:t>
            </a:r>
            <a:endParaRPr lang="es-ES" sz="1600" dirty="0">
              <a:latin typeface="Abadi" panose="020B0604020104020204" pitchFamily="34" charset="0"/>
            </a:endParaRPr>
          </a:p>
        </p:txBody>
      </p:sp>
      <p:sp>
        <p:nvSpPr>
          <p:cNvPr id="8" name="Rectángulo: esquinas redondeadas 7">
            <a:extLst>
              <a:ext uri="{FF2B5EF4-FFF2-40B4-BE49-F238E27FC236}">
                <a16:creationId xmlns:a16="http://schemas.microsoft.com/office/drawing/2014/main" id="{FB95EE0A-2F62-BBF1-23F1-FDB46F1011DC}"/>
              </a:ext>
            </a:extLst>
          </p:cNvPr>
          <p:cNvSpPr/>
          <p:nvPr/>
        </p:nvSpPr>
        <p:spPr>
          <a:xfrm>
            <a:off x="734029" y="5689657"/>
            <a:ext cx="5110180" cy="735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Display average payload mass carried by booster version F9 v1.1.</a:t>
            </a:r>
            <a:endParaRPr lang="es-ES" sz="1600" dirty="0">
              <a:latin typeface="Abadi" panose="020B0604020104020204" pitchFamily="34" charset="0"/>
            </a:endParaRPr>
          </a:p>
        </p:txBody>
      </p:sp>
      <p:pic>
        <p:nvPicPr>
          <p:cNvPr id="18" name="Imagen 17" descr="Interfaz de usuario gráfica, Texto, Aplicación&#10;&#10;Descripción generada automáticamente">
            <a:extLst>
              <a:ext uri="{FF2B5EF4-FFF2-40B4-BE49-F238E27FC236}">
                <a16:creationId xmlns:a16="http://schemas.microsoft.com/office/drawing/2014/main" id="{611A68E0-A3D9-30AC-2160-A368E052D81D}"/>
              </a:ext>
            </a:extLst>
          </p:cNvPr>
          <p:cNvPicPr>
            <a:picLocks noChangeAspect="1"/>
          </p:cNvPicPr>
          <p:nvPr/>
        </p:nvPicPr>
        <p:blipFill>
          <a:blip r:embed="rId3"/>
          <a:stretch>
            <a:fillRect/>
          </a:stretch>
        </p:blipFill>
        <p:spPr>
          <a:xfrm>
            <a:off x="8854892" y="801500"/>
            <a:ext cx="3006590" cy="1503857"/>
          </a:xfrm>
          <a:prstGeom prst="rect">
            <a:avLst/>
          </a:prstGeom>
        </p:spPr>
      </p:pic>
      <p:pic>
        <p:nvPicPr>
          <p:cNvPr id="20" name="Imagen 19" descr="Captura de pantalla de un celular&#10;&#10;Descripción generada automáticamente">
            <a:extLst>
              <a:ext uri="{FF2B5EF4-FFF2-40B4-BE49-F238E27FC236}">
                <a16:creationId xmlns:a16="http://schemas.microsoft.com/office/drawing/2014/main" id="{29B1164D-E662-D2C5-CDB2-2DCE8AAF9D05}"/>
              </a:ext>
            </a:extLst>
          </p:cNvPr>
          <p:cNvPicPr>
            <a:picLocks noChangeAspect="1"/>
          </p:cNvPicPr>
          <p:nvPr/>
        </p:nvPicPr>
        <p:blipFill>
          <a:blip r:embed="rId4"/>
          <a:stretch>
            <a:fillRect/>
          </a:stretch>
        </p:blipFill>
        <p:spPr>
          <a:xfrm>
            <a:off x="7766430" y="2350369"/>
            <a:ext cx="4113145" cy="1804450"/>
          </a:xfrm>
          <a:prstGeom prst="rect">
            <a:avLst/>
          </a:prstGeom>
        </p:spPr>
      </p:pic>
      <p:pic>
        <p:nvPicPr>
          <p:cNvPr id="22" name="Imagen 21" descr="Imagen que contiene Interfaz de usuario gráfica&#10;&#10;Descripción generada automáticamente">
            <a:extLst>
              <a:ext uri="{FF2B5EF4-FFF2-40B4-BE49-F238E27FC236}">
                <a16:creationId xmlns:a16="http://schemas.microsoft.com/office/drawing/2014/main" id="{AA26CA6A-B06C-DC47-1C4C-466783AD7361}"/>
              </a:ext>
            </a:extLst>
          </p:cNvPr>
          <p:cNvPicPr>
            <a:picLocks noChangeAspect="1"/>
          </p:cNvPicPr>
          <p:nvPr/>
        </p:nvPicPr>
        <p:blipFill>
          <a:blip r:embed="rId5"/>
          <a:stretch>
            <a:fillRect/>
          </a:stretch>
        </p:blipFill>
        <p:spPr>
          <a:xfrm>
            <a:off x="7335093" y="4199831"/>
            <a:ext cx="4544482" cy="1157320"/>
          </a:xfrm>
          <a:prstGeom prst="rect">
            <a:avLst/>
          </a:prstGeom>
        </p:spPr>
      </p:pic>
      <p:sp>
        <p:nvSpPr>
          <p:cNvPr id="25" name="Flecha: a la derecha 24">
            <a:extLst>
              <a:ext uri="{FF2B5EF4-FFF2-40B4-BE49-F238E27FC236}">
                <a16:creationId xmlns:a16="http://schemas.microsoft.com/office/drawing/2014/main" id="{70AEF8F6-AEBF-9687-E770-77158848F866}"/>
              </a:ext>
            </a:extLst>
          </p:cNvPr>
          <p:cNvSpPr/>
          <p:nvPr/>
        </p:nvSpPr>
        <p:spPr>
          <a:xfrm>
            <a:off x="6311811" y="1354395"/>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Flecha: a la derecha 25">
            <a:extLst>
              <a:ext uri="{FF2B5EF4-FFF2-40B4-BE49-F238E27FC236}">
                <a16:creationId xmlns:a16="http://schemas.microsoft.com/office/drawing/2014/main" id="{AB415651-B8F3-F398-F816-3B624BFE66B7}"/>
              </a:ext>
            </a:extLst>
          </p:cNvPr>
          <p:cNvSpPr/>
          <p:nvPr/>
        </p:nvSpPr>
        <p:spPr>
          <a:xfrm>
            <a:off x="6284545" y="2779436"/>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lecha: a la derecha 26">
            <a:extLst>
              <a:ext uri="{FF2B5EF4-FFF2-40B4-BE49-F238E27FC236}">
                <a16:creationId xmlns:a16="http://schemas.microsoft.com/office/drawing/2014/main" id="{43541FF5-764B-07E6-8963-3479D281BDD8}"/>
              </a:ext>
            </a:extLst>
          </p:cNvPr>
          <p:cNvSpPr/>
          <p:nvPr/>
        </p:nvSpPr>
        <p:spPr>
          <a:xfrm>
            <a:off x="6207557" y="4231940"/>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98AAE24B-2DB9-8717-33FC-EA5073329C3E}"/>
              </a:ext>
            </a:extLst>
          </p:cNvPr>
          <p:cNvSpPr/>
          <p:nvPr/>
        </p:nvSpPr>
        <p:spPr>
          <a:xfrm>
            <a:off x="6132800" y="5720726"/>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Imagen 29" descr="Interfaz de usuario gráfica, Texto&#10;&#10;Descripción generada automáticamente con confianza media">
            <a:extLst>
              <a:ext uri="{FF2B5EF4-FFF2-40B4-BE49-F238E27FC236}">
                <a16:creationId xmlns:a16="http://schemas.microsoft.com/office/drawing/2014/main" id="{32370257-F9A5-3AD1-65FE-F9CA6542035D}"/>
              </a:ext>
            </a:extLst>
          </p:cNvPr>
          <p:cNvPicPr>
            <a:picLocks noChangeAspect="1"/>
          </p:cNvPicPr>
          <p:nvPr/>
        </p:nvPicPr>
        <p:blipFill>
          <a:blip r:embed="rId6"/>
          <a:stretch>
            <a:fillRect/>
          </a:stretch>
        </p:blipFill>
        <p:spPr>
          <a:xfrm>
            <a:off x="7335093" y="5402163"/>
            <a:ext cx="4526389" cy="1310482"/>
          </a:xfrm>
          <a:prstGeom prst="rect">
            <a:avLst/>
          </a:prstGeom>
        </p:spPr>
      </p:pic>
      <p:sp>
        <p:nvSpPr>
          <p:cNvPr id="31" name="Title 1">
            <a:extLst>
              <a:ext uri="{FF2B5EF4-FFF2-40B4-BE49-F238E27FC236}">
                <a16:creationId xmlns:a16="http://schemas.microsoft.com/office/drawing/2014/main" id="{E4B18F86-5372-13DA-CA0F-99E7A3D9995F}"/>
              </a:ext>
            </a:extLst>
          </p:cNvPr>
          <p:cNvSpPr txBox="1">
            <a:spLocks/>
          </p:cNvSpPr>
          <p:nvPr/>
        </p:nvSpPr>
        <p:spPr>
          <a:xfrm>
            <a:off x="4502169" y="319851"/>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400" dirty="0">
              <a:solidFill>
                <a:srgbClr val="0B49CB"/>
              </a:solidFill>
              <a:latin typeface="Abadi" panose="020B0604020104020204" pitchFamily="34" charset="0"/>
            </a:endParaRPr>
          </a:p>
        </p:txBody>
      </p:sp>
      <p:pic>
        <p:nvPicPr>
          <p:cNvPr id="32" name="Imagen 31" descr="Forma&#10;&#10;Descripción generada automáticamente con confianza baja">
            <a:hlinkClick r:id="rId7"/>
            <a:extLst>
              <a:ext uri="{FF2B5EF4-FFF2-40B4-BE49-F238E27FC236}">
                <a16:creationId xmlns:a16="http://schemas.microsoft.com/office/drawing/2014/main" id="{E096769E-59CF-BA24-A52C-74974D803BDA}"/>
              </a:ext>
            </a:extLst>
          </p:cNvPr>
          <p:cNvPicPr>
            <a:picLocks noChangeAspect="1"/>
          </p:cNvPicPr>
          <p:nvPr/>
        </p:nvPicPr>
        <p:blipFill>
          <a:blip r:embed="rId8"/>
          <a:stretch>
            <a:fillRect/>
          </a:stretch>
        </p:blipFill>
        <p:spPr>
          <a:xfrm>
            <a:off x="2867230" y="235800"/>
            <a:ext cx="736115" cy="694432"/>
          </a:xfrm>
          <a:prstGeom prst="rect">
            <a:avLst/>
          </a:prstGeom>
        </p:spPr>
      </p:pic>
      <p:sp>
        <p:nvSpPr>
          <p:cNvPr id="34" name="CuadroTexto 33">
            <a:extLst>
              <a:ext uri="{FF2B5EF4-FFF2-40B4-BE49-F238E27FC236}">
                <a16:creationId xmlns:a16="http://schemas.microsoft.com/office/drawing/2014/main" id="{B3FF905D-001C-5B08-DF78-21DD3F4C4011}"/>
              </a:ext>
            </a:extLst>
          </p:cNvPr>
          <p:cNvSpPr txBox="1"/>
          <p:nvPr/>
        </p:nvSpPr>
        <p:spPr>
          <a:xfrm>
            <a:off x="3706309" y="205255"/>
            <a:ext cx="4957185" cy="738664"/>
          </a:xfrm>
          <a:prstGeom prst="rect">
            <a:avLst/>
          </a:prstGeom>
          <a:noFill/>
        </p:spPr>
        <p:txBody>
          <a:bodyPr wrap="square">
            <a:spAutoFit/>
          </a:bodyPr>
          <a:lstStyle/>
          <a:p>
            <a:r>
              <a:rPr lang="es-ES" sz="1400" dirty="0">
                <a:latin typeface="Abadi" panose="020B0604020104020204" pitchFamily="34" charset="0"/>
              </a:rPr>
              <a:t>https://github.com/CriselPy/Spacex-launch-data/blob/main/Exploratory%20Analysis%20Using%20SQL/jupyter-labs-eda-sql-coursera_sqllite.ipynb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54B321-FBDE-2447-C248-FC681343E3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1A75A-4978-4664-524E-734401AA74E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0D089B10-2978-32B4-3A9A-3027AC6E7971}"/>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SQL</a:t>
            </a:r>
            <a:endParaRPr lang="en-US" b="1" dirty="0">
              <a:solidFill>
                <a:schemeClr val="tx2"/>
              </a:solidFill>
            </a:endParaRPr>
          </a:p>
        </p:txBody>
      </p:sp>
      <p:sp>
        <p:nvSpPr>
          <p:cNvPr id="9" name="Rectángulo: esquinas redondeadas 8">
            <a:extLst>
              <a:ext uri="{FF2B5EF4-FFF2-40B4-BE49-F238E27FC236}">
                <a16:creationId xmlns:a16="http://schemas.microsoft.com/office/drawing/2014/main" id="{02D27034-5F62-122A-320D-E802958C1A50}"/>
              </a:ext>
            </a:extLst>
          </p:cNvPr>
          <p:cNvSpPr/>
          <p:nvPr/>
        </p:nvSpPr>
        <p:spPr>
          <a:xfrm>
            <a:off x="734027" y="1227677"/>
            <a:ext cx="3321930" cy="9606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List the date when the first successful landing outcome in ground pad was achieved.</a:t>
            </a:r>
          </a:p>
        </p:txBody>
      </p:sp>
      <p:sp>
        <p:nvSpPr>
          <p:cNvPr id="10" name="Rectángulo: esquinas redondeadas 9">
            <a:extLst>
              <a:ext uri="{FF2B5EF4-FFF2-40B4-BE49-F238E27FC236}">
                <a16:creationId xmlns:a16="http://schemas.microsoft.com/office/drawing/2014/main" id="{540F98BC-A604-AC4E-8156-FD3EB55B3887}"/>
              </a:ext>
            </a:extLst>
          </p:cNvPr>
          <p:cNvSpPr/>
          <p:nvPr/>
        </p:nvSpPr>
        <p:spPr>
          <a:xfrm>
            <a:off x="734028" y="3058487"/>
            <a:ext cx="3321929" cy="11461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List the names of the boosters which have success in drone ship and have payload mass greater than 4000 but less than 6000</a:t>
            </a:r>
            <a:endParaRPr lang="es-ES" sz="1600" dirty="0">
              <a:latin typeface="Abadi" panose="020B0604020104020204" pitchFamily="34" charset="0"/>
            </a:endParaRPr>
          </a:p>
        </p:txBody>
      </p:sp>
      <p:sp>
        <p:nvSpPr>
          <p:cNvPr id="11" name="Rectángulo: esquinas redondeadas 10">
            <a:extLst>
              <a:ext uri="{FF2B5EF4-FFF2-40B4-BE49-F238E27FC236}">
                <a16:creationId xmlns:a16="http://schemas.microsoft.com/office/drawing/2014/main" id="{6A75070D-F9FB-8CE1-7C31-B97255EF6461}"/>
              </a:ext>
            </a:extLst>
          </p:cNvPr>
          <p:cNvSpPr/>
          <p:nvPr/>
        </p:nvSpPr>
        <p:spPr>
          <a:xfrm>
            <a:off x="734028" y="5057251"/>
            <a:ext cx="3321929" cy="11461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List the total number of successful and failure mission outcomes.  </a:t>
            </a:r>
            <a:endParaRPr lang="es-ES" sz="1600" dirty="0">
              <a:latin typeface="Abadi" panose="020B0604020104020204" pitchFamily="34" charset="0"/>
            </a:endParaRPr>
          </a:p>
        </p:txBody>
      </p:sp>
      <p:pic>
        <p:nvPicPr>
          <p:cNvPr id="15" name="Imagen 14" descr="Interfaz de usuario gráfica&#10;&#10;Descripción generada automáticamente">
            <a:extLst>
              <a:ext uri="{FF2B5EF4-FFF2-40B4-BE49-F238E27FC236}">
                <a16:creationId xmlns:a16="http://schemas.microsoft.com/office/drawing/2014/main" id="{4B9229F2-48D4-4A24-6635-6D1A4F645936}"/>
              </a:ext>
            </a:extLst>
          </p:cNvPr>
          <p:cNvPicPr>
            <a:picLocks noChangeAspect="1"/>
          </p:cNvPicPr>
          <p:nvPr/>
        </p:nvPicPr>
        <p:blipFill>
          <a:blip r:embed="rId3"/>
          <a:stretch>
            <a:fillRect/>
          </a:stretch>
        </p:blipFill>
        <p:spPr>
          <a:xfrm>
            <a:off x="6804660" y="2612770"/>
            <a:ext cx="4890249" cy="1591861"/>
          </a:xfrm>
          <a:prstGeom prst="rect">
            <a:avLst/>
          </a:prstGeom>
        </p:spPr>
      </p:pic>
      <p:pic>
        <p:nvPicPr>
          <p:cNvPr id="17" name="Imagen 16" descr="Interfaz de usuario gráfica, Texto&#10;&#10;Descripción generada automáticamente">
            <a:extLst>
              <a:ext uri="{FF2B5EF4-FFF2-40B4-BE49-F238E27FC236}">
                <a16:creationId xmlns:a16="http://schemas.microsoft.com/office/drawing/2014/main" id="{3C6E7BF1-9915-1EA0-8518-A31B2834BBB5}"/>
              </a:ext>
            </a:extLst>
          </p:cNvPr>
          <p:cNvPicPr>
            <a:picLocks noChangeAspect="1"/>
          </p:cNvPicPr>
          <p:nvPr/>
        </p:nvPicPr>
        <p:blipFill>
          <a:blip r:embed="rId4"/>
          <a:stretch>
            <a:fillRect/>
          </a:stretch>
        </p:blipFill>
        <p:spPr>
          <a:xfrm>
            <a:off x="6804659" y="4599981"/>
            <a:ext cx="4890249" cy="2032196"/>
          </a:xfrm>
          <a:prstGeom prst="rect">
            <a:avLst/>
          </a:prstGeom>
        </p:spPr>
      </p:pic>
      <p:sp>
        <p:nvSpPr>
          <p:cNvPr id="20" name="Flecha: a la derecha 19">
            <a:extLst>
              <a:ext uri="{FF2B5EF4-FFF2-40B4-BE49-F238E27FC236}">
                <a16:creationId xmlns:a16="http://schemas.microsoft.com/office/drawing/2014/main" id="{575DC132-B930-570D-BB8E-1AA01B1B7BFE}"/>
              </a:ext>
            </a:extLst>
          </p:cNvPr>
          <p:cNvSpPr/>
          <p:nvPr/>
        </p:nvSpPr>
        <p:spPr>
          <a:xfrm>
            <a:off x="5194392" y="1432495"/>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CA8DB452-7D04-30D7-6742-F45969493BB6}"/>
              </a:ext>
            </a:extLst>
          </p:cNvPr>
          <p:cNvSpPr/>
          <p:nvPr/>
        </p:nvSpPr>
        <p:spPr>
          <a:xfrm>
            <a:off x="5194392" y="3357034"/>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708CB118-03FC-A47B-625D-61CFF82AB309}"/>
              </a:ext>
            </a:extLst>
          </p:cNvPr>
          <p:cNvSpPr/>
          <p:nvPr/>
        </p:nvSpPr>
        <p:spPr>
          <a:xfrm>
            <a:off x="5194392" y="5341555"/>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descr="Interfaz de usuario gráfica&#10;&#10;Descripción generada automáticamente con confianza media">
            <a:extLst>
              <a:ext uri="{FF2B5EF4-FFF2-40B4-BE49-F238E27FC236}">
                <a16:creationId xmlns:a16="http://schemas.microsoft.com/office/drawing/2014/main" id="{E133D921-4D80-B082-F45E-A1CF095CAC29}"/>
              </a:ext>
            </a:extLst>
          </p:cNvPr>
          <p:cNvPicPr>
            <a:picLocks noChangeAspect="1"/>
          </p:cNvPicPr>
          <p:nvPr/>
        </p:nvPicPr>
        <p:blipFill>
          <a:blip r:embed="rId5"/>
          <a:stretch>
            <a:fillRect/>
          </a:stretch>
        </p:blipFill>
        <p:spPr>
          <a:xfrm>
            <a:off x="6804658" y="1227677"/>
            <a:ext cx="4890249" cy="1100981"/>
          </a:xfrm>
          <a:prstGeom prst="rect">
            <a:avLst/>
          </a:prstGeom>
        </p:spPr>
      </p:pic>
    </p:spTree>
    <p:extLst>
      <p:ext uri="{BB962C8B-B14F-4D97-AF65-F5344CB8AC3E}">
        <p14:creationId xmlns:p14="http://schemas.microsoft.com/office/powerpoint/2010/main" val="2592716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97D64DA-76BC-EE06-8D14-7D3C1B60CB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61775D-C300-47DB-E0F9-39E02729DFEE}"/>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9AA22800-1412-2E52-343F-EE19D4F69A8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2"/>
                </a:solidFill>
                <a:latin typeface="Abadi"/>
              </a:rPr>
              <a:t>EDA with SQL</a:t>
            </a:r>
            <a:endParaRPr lang="en-US" b="1" dirty="0">
              <a:solidFill>
                <a:schemeClr val="tx2"/>
              </a:solidFill>
            </a:endParaRPr>
          </a:p>
        </p:txBody>
      </p:sp>
      <p:sp>
        <p:nvSpPr>
          <p:cNvPr id="12" name="Rectángulo: esquinas redondeadas 11">
            <a:extLst>
              <a:ext uri="{FF2B5EF4-FFF2-40B4-BE49-F238E27FC236}">
                <a16:creationId xmlns:a16="http://schemas.microsoft.com/office/drawing/2014/main" id="{9D522198-3E26-3BFA-1513-795AB46AAEB9}"/>
              </a:ext>
            </a:extLst>
          </p:cNvPr>
          <p:cNvSpPr/>
          <p:nvPr/>
        </p:nvSpPr>
        <p:spPr>
          <a:xfrm>
            <a:off x="808499" y="1293107"/>
            <a:ext cx="3321929" cy="12600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List the names of the </a:t>
            </a:r>
            <a:r>
              <a:rPr lang="en-US" sz="1600" dirty="0" err="1">
                <a:latin typeface="Abadi" panose="020B0604020104020204" pitchFamily="34" charset="0"/>
              </a:rPr>
              <a:t>booster_versions</a:t>
            </a:r>
            <a:r>
              <a:rPr lang="en-US" sz="1600" dirty="0">
                <a:latin typeface="Abadi" panose="020B0604020104020204" pitchFamily="34" charset="0"/>
              </a:rPr>
              <a:t> which have carried the maximum payload mass.</a:t>
            </a:r>
            <a:endParaRPr lang="es-ES" sz="1600" dirty="0">
              <a:latin typeface="Abadi" panose="020B0604020104020204" pitchFamily="34" charset="0"/>
            </a:endParaRPr>
          </a:p>
        </p:txBody>
      </p:sp>
      <p:sp>
        <p:nvSpPr>
          <p:cNvPr id="13" name="Rectángulo: esquinas redondeadas 12">
            <a:extLst>
              <a:ext uri="{FF2B5EF4-FFF2-40B4-BE49-F238E27FC236}">
                <a16:creationId xmlns:a16="http://schemas.microsoft.com/office/drawing/2014/main" id="{F71071F3-173B-758F-8DB6-99D751B65D58}"/>
              </a:ext>
            </a:extLst>
          </p:cNvPr>
          <p:cNvSpPr/>
          <p:nvPr/>
        </p:nvSpPr>
        <p:spPr>
          <a:xfrm>
            <a:off x="808501" y="3146508"/>
            <a:ext cx="3321929" cy="13166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List the records which display the month names, failure landing outcomes in drone ship, booster versions, and launch site for the months in the year 2015.</a:t>
            </a:r>
            <a:endParaRPr lang="es-ES" sz="1600" dirty="0">
              <a:latin typeface="Abadi" panose="020B0604020104020204" pitchFamily="34" charset="0"/>
            </a:endParaRPr>
          </a:p>
        </p:txBody>
      </p:sp>
      <p:sp>
        <p:nvSpPr>
          <p:cNvPr id="14" name="Rectángulo: esquinas redondeadas 13">
            <a:extLst>
              <a:ext uri="{FF2B5EF4-FFF2-40B4-BE49-F238E27FC236}">
                <a16:creationId xmlns:a16="http://schemas.microsoft.com/office/drawing/2014/main" id="{9A4B0BF6-D55A-0717-8DF3-A86EF7C2CCA8}"/>
              </a:ext>
            </a:extLst>
          </p:cNvPr>
          <p:cNvSpPr/>
          <p:nvPr/>
        </p:nvSpPr>
        <p:spPr>
          <a:xfrm>
            <a:off x="808500" y="5030324"/>
            <a:ext cx="3321929" cy="11400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Rank the count of landing outcomes between the date 2010-06-04 and 2017-03-20, in descending order.</a:t>
            </a:r>
          </a:p>
        </p:txBody>
      </p:sp>
      <p:pic>
        <p:nvPicPr>
          <p:cNvPr id="15" name="Imagen 14" descr="Texto&#10;&#10;Descripción generada automáticamente">
            <a:extLst>
              <a:ext uri="{FF2B5EF4-FFF2-40B4-BE49-F238E27FC236}">
                <a16:creationId xmlns:a16="http://schemas.microsoft.com/office/drawing/2014/main" id="{DEEC5022-4E92-FEC1-D6A1-F6407E9A0853}"/>
              </a:ext>
            </a:extLst>
          </p:cNvPr>
          <p:cNvPicPr>
            <a:picLocks noChangeAspect="1"/>
          </p:cNvPicPr>
          <p:nvPr/>
        </p:nvPicPr>
        <p:blipFill>
          <a:blip r:embed="rId3"/>
          <a:stretch>
            <a:fillRect/>
          </a:stretch>
        </p:blipFill>
        <p:spPr>
          <a:xfrm>
            <a:off x="6576060" y="2678381"/>
            <a:ext cx="4436844" cy="2010796"/>
          </a:xfrm>
          <a:prstGeom prst="rect">
            <a:avLst/>
          </a:prstGeom>
        </p:spPr>
      </p:pic>
      <p:pic>
        <p:nvPicPr>
          <p:cNvPr id="17" name="Imagen 16" descr="Interfaz de usuario gráfica, Texto&#10;&#10;Descripción generada automáticamente">
            <a:extLst>
              <a:ext uri="{FF2B5EF4-FFF2-40B4-BE49-F238E27FC236}">
                <a16:creationId xmlns:a16="http://schemas.microsoft.com/office/drawing/2014/main" id="{695925EA-6AAD-E471-C2D4-B76406E4F58B}"/>
              </a:ext>
            </a:extLst>
          </p:cNvPr>
          <p:cNvPicPr>
            <a:picLocks noChangeAspect="1"/>
          </p:cNvPicPr>
          <p:nvPr/>
        </p:nvPicPr>
        <p:blipFill>
          <a:blip r:embed="rId4"/>
          <a:stretch>
            <a:fillRect/>
          </a:stretch>
        </p:blipFill>
        <p:spPr>
          <a:xfrm>
            <a:off x="6576059" y="4861430"/>
            <a:ext cx="4436845" cy="1738034"/>
          </a:xfrm>
          <a:prstGeom prst="rect">
            <a:avLst/>
          </a:prstGeom>
        </p:spPr>
      </p:pic>
      <p:pic>
        <p:nvPicPr>
          <p:cNvPr id="19" name="Imagen 18" descr="Interfaz de usuario gráfica&#10;&#10;Descripción generada automáticamente con confianza media">
            <a:extLst>
              <a:ext uri="{FF2B5EF4-FFF2-40B4-BE49-F238E27FC236}">
                <a16:creationId xmlns:a16="http://schemas.microsoft.com/office/drawing/2014/main" id="{BE987CAC-24FF-FEA5-8434-44A8795E1E83}"/>
              </a:ext>
            </a:extLst>
          </p:cNvPr>
          <p:cNvPicPr>
            <a:picLocks noChangeAspect="1"/>
          </p:cNvPicPr>
          <p:nvPr/>
        </p:nvPicPr>
        <p:blipFill>
          <a:blip r:embed="rId5"/>
          <a:stretch>
            <a:fillRect/>
          </a:stretch>
        </p:blipFill>
        <p:spPr>
          <a:xfrm>
            <a:off x="6576060" y="601925"/>
            <a:ext cx="4436844" cy="1927803"/>
          </a:xfrm>
          <a:prstGeom prst="rect">
            <a:avLst/>
          </a:prstGeom>
        </p:spPr>
      </p:pic>
      <p:sp>
        <p:nvSpPr>
          <p:cNvPr id="18" name="Flecha: a la derecha 17">
            <a:extLst>
              <a:ext uri="{FF2B5EF4-FFF2-40B4-BE49-F238E27FC236}">
                <a16:creationId xmlns:a16="http://schemas.microsoft.com/office/drawing/2014/main" id="{59B52D93-7F9C-EABC-3568-2DC7D10C1BE2}"/>
              </a:ext>
            </a:extLst>
          </p:cNvPr>
          <p:cNvSpPr/>
          <p:nvPr/>
        </p:nvSpPr>
        <p:spPr>
          <a:xfrm>
            <a:off x="5194392" y="5341555"/>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35FBD62D-3396-B726-C62A-67BB23257240}"/>
              </a:ext>
            </a:extLst>
          </p:cNvPr>
          <p:cNvSpPr/>
          <p:nvPr/>
        </p:nvSpPr>
        <p:spPr>
          <a:xfrm>
            <a:off x="5194392" y="3429000"/>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26005008-8A22-BEBD-6696-BE7AE6770D2F}"/>
              </a:ext>
            </a:extLst>
          </p:cNvPr>
          <p:cNvSpPr/>
          <p:nvPr/>
        </p:nvSpPr>
        <p:spPr>
          <a:xfrm>
            <a:off x="5194392" y="1597437"/>
            <a:ext cx="745434"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17217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3EC5E3F-4D1A-F2EA-1B42-750F63457E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8DA839-CF7E-141B-72B4-6191C5DC7BE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B9C02769-C758-2D31-7B8C-4878821F5091}"/>
              </a:ext>
            </a:extLst>
          </p:cNvPr>
          <p:cNvSpPr txBox="1">
            <a:spLocks/>
          </p:cNvSpPr>
          <p:nvPr/>
        </p:nvSpPr>
        <p:spPr>
          <a:xfrm>
            <a:off x="537410" y="177182"/>
            <a:ext cx="5529974" cy="11753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an Interactive Map with Folium</a:t>
            </a:r>
            <a:endParaRPr lang="en-US" dirty="0">
              <a:solidFill>
                <a:schemeClr val="tx2"/>
              </a:solidFill>
            </a:endParaRPr>
          </a:p>
        </p:txBody>
      </p:sp>
      <p:sp>
        <p:nvSpPr>
          <p:cNvPr id="2" name="Rectángulo: esquinas redondeadas 1">
            <a:extLst>
              <a:ext uri="{FF2B5EF4-FFF2-40B4-BE49-F238E27FC236}">
                <a16:creationId xmlns:a16="http://schemas.microsoft.com/office/drawing/2014/main" id="{E63D2DE0-AEA2-2087-CDCA-0F88B839CF7E}"/>
              </a:ext>
            </a:extLst>
          </p:cNvPr>
          <p:cNvSpPr/>
          <p:nvPr/>
        </p:nvSpPr>
        <p:spPr>
          <a:xfrm>
            <a:off x="308805" y="2004953"/>
            <a:ext cx="4098768" cy="2109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badi" panose="020B0604020104020204" pitchFamily="34" charset="0"/>
              </a:rPr>
              <a:t>Markers and Circles for Launch Sites:  </a:t>
            </a:r>
          </a:p>
          <a:p>
            <a:pPr marL="285750" indent="-285750">
              <a:buFont typeface="Arial" panose="020B0604020202020204" pitchFamily="34" charset="0"/>
              <a:buChar char="•"/>
            </a:pPr>
            <a:r>
              <a:rPr lang="en-US" sz="1600" b="1" dirty="0">
                <a:latin typeface="Abadi" panose="020B0604020104020204" pitchFamily="34" charset="0"/>
              </a:rPr>
              <a:t>Markers: </a:t>
            </a:r>
            <a:r>
              <a:rPr lang="en-US" sz="1600" dirty="0">
                <a:latin typeface="Abadi" panose="020B0604020104020204" pitchFamily="34" charset="0"/>
              </a:rPr>
              <a:t>Added markers for each launch site with a text label showing the site name. </a:t>
            </a:r>
          </a:p>
          <a:p>
            <a:endParaRPr lang="en-US" sz="1600" dirty="0">
              <a:latin typeface="Abadi" panose="020B0604020104020204" pitchFamily="34" charset="0"/>
            </a:endParaRPr>
          </a:p>
          <a:p>
            <a:pPr marL="285750" indent="-285750">
              <a:buFont typeface="Arial" panose="020B0604020202020204" pitchFamily="34" charset="0"/>
              <a:buChar char="•"/>
            </a:pPr>
            <a:r>
              <a:rPr lang="en-US" sz="1600" b="1" dirty="0">
                <a:latin typeface="Abadi" panose="020B0604020104020204" pitchFamily="34" charset="0"/>
              </a:rPr>
              <a:t>Circles: </a:t>
            </a:r>
            <a:r>
              <a:rPr lang="en-US" sz="1600" dirty="0">
                <a:latin typeface="Abadi" panose="020B0604020104020204" pitchFamily="34" charset="0"/>
              </a:rPr>
              <a:t>Added circles with a radius of 100 meters around each launch site to highlight their locations.</a:t>
            </a:r>
            <a:endParaRPr lang="es-ES" sz="1600" dirty="0">
              <a:latin typeface="Abadi" panose="020B0604020104020204" pitchFamily="34" charset="0"/>
            </a:endParaRPr>
          </a:p>
        </p:txBody>
      </p:sp>
      <p:pic>
        <p:nvPicPr>
          <p:cNvPr id="7" name="Imagen 6" descr="Texto&#10;&#10;Descripción generada automáticamente">
            <a:extLst>
              <a:ext uri="{FF2B5EF4-FFF2-40B4-BE49-F238E27FC236}">
                <a16:creationId xmlns:a16="http://schemas.microsoft.com/office/drawing/2014/main" id="{8B0B936A-60B2-0013-7246-48E24D53CCD3}"/>
              </a:ext>
            </a:extLst>
          </p:cNvPr>
          <p:cNvPicPr>
            <a:picLocks noChangeAspect="1"/>
          </p:cNvPicPr>
          <p:nvPr/>
        </p:nvPicPr>
        <p:blipFill>
          <a:blip r:embed="rId3"/>
          <a:stretch>
            <a:fillRect/>
          </a:stretch>
        </p:blipFill>
        <p:spPr>
          <a:xfrm>
            <a:off x="4766421" y="1352575"/>
            <a:ext cx="5404274" cy="1813900"/>
          </a:xfrm>
          <a:prstGeom prst="rect">
            <a:avLst/>
          </a:prstGeom>
        </p:spPr>
      </p:pic>
      <p:pic>
        <p:nvPicPr>
          <p:cNvPr id="9" name="Imagen 8" descr="Mapa&#10;&#10;Descripción generada automáticamente">
            <a:extLst>
              <a:ext uri="{FF2B5EF4-FFF2-40B4-BE49-F238E27FC236}">
                <a16:creationId xmlns:a16="http://schemas.microsoft.com/office/drawing/2014/main" id="{70A29C66-035F-D49A-D63A-04277E64F74C}"/>
              </a:ext>
            </a:extLst>
          </p:cNvPr>
          <p:cNvPicPr>
            <a:picLocks noChangeAspect="1"/>
          </p:cNvPicPr>
          <p:nvPr/>
        </p:nvPicPr>
        <p:blipFill>
          <a:blip r:embed="rId4"/>
          <a:stretch>
            <a:fillRect/>
          </a:stretch>
        </p:blipFill>
        <p:spPr>
          <a:xfrm>
            <a:off x="4766421" y="3325119"/>
            <a:ext cx="5404274" cy="3264274"/>
          </a:xfrm>
          <a:prstGeom prst="rect">
            <a:avLst/>
          </a:prstGeom>
        </p:spPr>
      </p:pic>
      <p:sp>
        <p:nvSpPr>
          <p:cNvPr id="5" name="Rectángulo: esquinas redondeadas 4">
            <a:extLst>
              <a:ext uri="{FF2B5EF4-FFF2-40B4-BE49-F238E27FC236}">
                <a16:creationId xmlns:a16="http://schemas.microsoft.com/office/drawing/2014/main" id="{D2536240-2395-EEB9-84F8-D160342E492E}"/>
              </a:ext>
            </a:extLst>
          </p:cNvPr>
          <p:cNvSpPr/>
          <p:nvPr/>
        </p:nvSpPr>
        <p:spPr>
          <a:xfrm>
            <a:off x="465221" y="5293895"/>
            <a:ext cx="3785937" cy="922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badi" panose="020B0604020104020204" pitchFamily="34" charset="0"/>
              </a:rPr>
              <a:t>Reason: </a:t>
            </a:r>
            <a:r>
              <a:rPr lang="en-US" sz="1600" dirty="0">
                <a:latin typeface="Abadi" panose="020B0604020104020204" pitchFamily="34" charset="0"/>
              </a:rPr>
              <a:t>To visually identify and label the locations of SpaceX launch sites on the map.</a:t>
            </a:r>
            <a:endParaRPr lang="es-ES" sz="1600" dirty="0">
              <a:latin typeface="Abadi" panose="020B0604020104020204" pitchFamily="34" charset="0"/>
            </a:endParaRPr>
          </a:p>
        </p:txBody>
      </p:sp>
      <p:sp>
        <p:nvSpPr>
          <p:cNvPr id="6" name="Title 1">
            <a:extLst>
              <a:ext uri="{FF2B5EF4-FFF2-40B4-BE49-F238E27FC236}">
                <a16:creationId xmlns:a16="http://schemas.microsoft.com/office/drawing/2014/main" id="{E7BECE6B-8D97-0224-C33B-FEED30D94F7C}"/>
              </a:ext>
            </a:extLst>
          </p:cNvPr>
          <p:cNvSpPr txBox="1">
            <a:spLocks/>
          </p:cNvSpPr>
          <p:nvPr/>
        </p:nvSpPr>
        <p:spPr>
          <a:xfrm>
            <a:off x="6999472" y="330989"/>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400" dirty="0">
              <a:solidFill>
                <a:srgbClr val="0B49CB"/>
              </a:solidFill>
              <a:latin typeface="Abadi" panose="020B0604020104020204" pitchFamily="34" charset="0"/>
            </a:endParaRPr>
          </a:p>
        </p:txBody>
      </p:sp>
      <p:pic>
        <p:nvPicPr>
          <p:cNvPr id="8" name="Imagen 7" descr="Forma&#10;&#10;Descripción generada automáticamente con confianza baja">
            <a:hlinkClick r:id="rId5"/>
            <a:extLst>
              <a:ext uri="{FF2B5EF4-FFF2-40B4-BE49-F238E27FC236}">
                <a16:creationId xmlns:a16="http://schemas.microsoft.com/office/drawing/2014/main" id="{BE7A9DAA-E8D2-58AC-5DE1-54435C9D3E7E}"/>
              </a:ext>
            </a:extLst>
          </p:cNvPr>
          <p:cNvPicPr>
            <a:picLocks noChangeAspect="1"/>
          </p:cNvPicPr>
          <p:nvPr/>
        </p:nvPicPr>
        <p:blipFill>
          <a:blip r:embed="rId6"/>
          <a:stretch>
            <a:fillRect/>
          </a:stretch>
        </p:blipFill>
        <p:spPr>
          <a:xfrm>
            <a:off x="6067384" y="258298"/>
            <a:ext cx="736115" cy="694432"/>
          </a:xfrm>
          <a:prstGeom prst="rect">
            <a:avLst/>
          </a:prstGeom>
        </p:spPr>
      </p:pic>
      <p:sp>
        <p:nvSpPr>
          <p:cNvPr id="10" name="CuadroTexto 9">
            <a:extLst>
              <a:ext uri="{FF2B5EF4-FFF2-40B4-BE49-F238E27FC236}">
                <a16:creationId xmlns:a16="http://schemas.microsoft.com/office/drawing/2014/main" id="{5766595A-0E98-8DFD-F77E-90CC9D5A3FFA}"/>
              </a:ext>
            </a:extLst>
          </p:cNvPr>
          <p:cNvSpPr txBox="1"/>
          <p:nvPr/>
        </p:nvSpPr>
        <p:spPr>
          <a:xfrm>
            <a:off x="6803499" y="177181"/>
            <a:ext cx="5155890" cy="1077218"/>
          </a:xfrm>
          <a:prstGeom prst="rect">
            <a:avLst/>
          </a:prstGeom>
          <a:noFill/>
        </p:spPr>
        <p:txBody>
          <a:bodyPr wrap="square">
            <a:spAutoFit/>
          </a:bodyPr>
          <a:lstStyle/>
          <a:p>
            <a:r>
              <a:rPr lang="es-ES" sz="1600" dirty="0">
                <a:latin typeface="Abadi" panose="020B0604020104020204" pitchFamily="34" charset="0"/>
                <a:hlinkClick r:id="rId7"/>
              </a:rPr>
              <a:t>https://github.com/CriselPy/Spacex-launch-data/blob/main/Interactive%20Visual%20Analytics%20and%20Dashboard/lab-jupyter-launch-site-location-v2.ipynb</a:t>
            </a:r>
            <a:endParaRPr lang="es-ES" sz="1600" dirty="0">
              <a:latin typeface="Abadi" panose="020B0604020104020204" pitchFamily="34" charset="0"/>
            </a:endParaRPr>
          </a:p>
        </p:txBody>
      </p:sp>
    </p:spTree>
    <p:extLst>
      <p:ext uri="{BB962C8B-B14F-4D97-AF65-F5344CB8AC3E}">
        <p14:creationId xmlns:p14="http://schemas.microsoft.com/office/powerpoint/2010/main" val="316687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05842" y="56646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an Interactive Map with Folium</a:t>
            </a:r>
            <a:endParaRPr lang="en-US" dirty="0">
              <a:solidFill>
                <a:schemeClr val="tx2"/>
              </a:solidFill>
            </a:endParaRPr>
          </a:p>
        </p:txBody>
      </p:sp>
      <p:sp>
        <p:nvSpPr>
          <p:cNvPr id="2" name="Rectángulo: esquinas redondeadas 1">
            <a:extLst>
              <a:ext uri="{FF2B5EF4-FFF2-40B4-BE49-F238E27FC236}">
                <a16:creationId xmlns:a16="http://schemas.microsoft.com/office/drawing/2014/main" id="{2915347F-9CF3-C51F-00A8-4EC9D0FB4339}"/>
              </a:ext>
            </a:extLst>
          </p:cNvPr>
          <p:cNvSpPr/>
          <p:nvPr/>
        </p:nvSpPr>
        <p:spPr>
          <a:xfrm>
            <a:off x="553442" y="1619051"/>
            <a:ext cx="4098768" cy="2109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err="1">
                <a:latin typeface="Abadi" panose="020B0604020104020204" pitchFamily="34" charset="0"/>
              </a:rPr>
              <a:t>MarkerCluster</a:t>
            </a:r>
            <a:r>
              <a:rPr lang="en-US" sz="1600" b="1" dirty="0">
                <a:latin typeface="Abadi" panose="020B0604020104020204" pitchFamily="34" charset="0"/>
              </a:rPr>
              <a:t> for Launch Outcomes:</a:t>
            </a:r>
          </a:p>
          <a:p>
            <a:pPr marL="285750" indent="-285750">
              <a:buFont typeface="Arial" panose="020B0604020202020204" pitchFamily="34" charset="0"/>
              <a:buChar char="•"/>
            </a:pPr>
            <a:r>
              <a:rPr lang="en-US" sz="1600" b="1" dirty="0">
                <a:latin typeface="Abadi" panose="020B0604020104020204" pitchFamily="34" charset="0"/>
              </a:rPr>
              <a:t>Markers:</a:t>
            </a:r>
            <a:r>
              <a:rPr lang="en-US" sz="1600" dirty="0">
                <a:latin typeface="Abadi" panose="020B0604020104020204" pitchFamily="34" charset="0"/>
              </a:rPr>
              <a:t> Added markers for each launch record, colored green for successful launches and red for failed launches.</a:t>
            </a:r>
            <a:endParaRPr lang="es-ES" sz="1600" dirty="0">
              <a:latin typeface="Abadi" panose="020B0604020104020204" pitchFamily="34" charset="0"/>
            </a:endParaRPr>
          </a:p>
        </p:txBody>
      </p:sp>
      <p:sp>
        <p:nvSpPr>
          <p:cNvPr id="10" name="Rectángulo: esquinas redondeadas 9">
            <a:extLst>
              <a:ext uri="{FF2B5EF4-FFF2-40B4-BE49-F238E27FC236}">
                <a16:creationId xmlns:a16="http://schemas.microsoft.com/office/drawing/2014/main" id="{502A7041-07F1-A1E4-571E-6AD255058F8E}"/>
              </a:ext>
            </a:extLst>
          </p:cNvPr>
          <p:cNvSpPr/>
          <p:nvPr/>
        </p:nvSpPr>
        <p:spPr>
          <a:xfrm>
            <a:off x="553442" y="5031102"/>
            <a:ext cx="4026579" cy="922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badi" panose="020B0604020104020204" pitchFamily="34" charset="0"/>
              </a:rPr>
              <a:t>Reason: </a:t>
            </a:r>
            <a:r>
              <a:rPr lang="en-US" sz="1600" dirty="0">
                <a:latin typeface="Abadi" panose="020B0604020104020204" pitchFamily="34" charset="0"/>
              </a:rPr>
              <a:t>To visualize the success and failure rates of launches at each site, making it easier to identify patterns.</a:t>
            </a:r>
            <a:endParaRPr lang="es-ES" sz="1600" dirty="0">
              <a:latin typeface="Abadi" panose="020B0604020104020204" pitchFamily="34" charset="0"/>
            </a:endParaRPr>
          </a:p>
        </p:txBody>
      </p:sp>
      <p:pic>
        <p:nvPicPr>
          <p:cNvPr id="12" name="Imagen 11" descr="Texto&#10;&#10;Descripción generada automáticamente">
            <a:extLst>
              <a:ext uri="{FF2B5EF4-FFF2-40B4-BE49-F238E27FC236}">
                <a16:creationId xmlns:a16="http://schemas.microsoft.com/office/drawing/2014/main" id="{C01DBF78-B32C-393B-4DFC-53F9A44FD875}"/>
              </a:ext>
            </a:extLst>
          </p:cNvPr>
          <p:cNvPicPr>
            <a:picLocks noChangeAspect="1"/>
          </p:cNvPicPr>
          <p:nvPr/>
        </p:nvPicPr>
        <p:blipFill>
          <a:blip r:embed="rId3"/>
          <a:stretch>
            <a:fillRect/>
          </a:stretch>
        </p:blipFill>
        <p:spPr>
          <a:xfrm>
            <a:off x="6975519" y="1223455"/>
            <a:ext cx="4098768" cy="777705"/>
          </a:xfrm>
          <a:prstGeom prst="rect">
            <a:avLst/>
          </a:prstGeom>
        </p:spPr>
      </p:pic>
      <p:pic>
        <p:nvPicPr>
          <p:cNvPr id="14" name="Imagen 13" descr="Texto&#10;&#10;Descripción generada automáticamente">
            <a:extLst>
              <a:ext uri="{FF2B5EF4-FFF2-40B4-BE49-F238E27FC236}">
                <a16:creationId xmlns:a16="http://schemas.microsoft.com/office/drawing/2014/main" id="{6C6B7160-F101-1025-1BDE-7007B72D5034}"/>
              </a:ext>
            </a:extLst>
          </p:cNvPr>
          <p:cNvPicPr>
            <a:picLocks noChangeAspect="1"/>
          </p:cNvPicPr>
          <p:nvPr/>
        </p:nvPicPr>
        <p:blipFill>
          <a:blip r:embed="rId4"/>
          <a:stretch>
            <a:fillRect/>
          </a:stretch>
        </p:blipFill>
        <p:spPr>
          <a:xfrm>
            <a:off x="6975519" y="2087955"/>
            <a:ext cx="4098768" cy="1341045"/>
          </a:xfrm>
          <a:prstGeom prst="rect">
            <a:avLst/>
          </a:prstGeom>
        </p:spPr>
      </p:pic>
      <p:pic>
        <p:nvPicPr>
          <p:cNvPr id="16" name="Imagen 15" descr="Diagrama, Esquemático&#10;&#10;Descripción generada automáticamente">
            <a:extLst>
              <a:ext uri="{FF2B5EF4-FFF2-40B4-BE49-F238E27FC236}">
                <a16:creationId xmlns:a16="http://schemas.microsoft.com/office/drawing/2014/main" id="{90346062-58F7-8112-008C-F0CEC8693DFB}"/>
              </a:ext>
            </a:extLst>
          </p:cNvPr>
          <p:cNvPicPr>
            <a:picLocks noChangeAspect="1"/>
          </p:cNvPicPr>
          <p:nvPr/>
        </p:nvPicPr>
        <p:blipFill>
          <a:blip r:embed="rId5"/>
          <a:stretch>
            <a:fillRect/>
          </a:stretch>
        </p:blipFill>
        <p:spPr>
          <a:xfrm>
            <a:off x="5093368" y="3502221"/>
            <a:ext cx="5980919" cy="309108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02796" y="231228"/>
            <a:ext cx="3091607" cy="7371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2"/>
                </a:solidFill>
                <a:latin typeface="Abadi" panose="020B0604020104020204" pitchFamily="34" charset="0"/>
                <a:ea typeface="+mj-ea"/>
                <a:cs typeface="+mj-cs"/>
              </a:rPr>
              <a:t>Introduction</a:t>
            </a:r>
          </a:p>
        </p:txBody>
      </p:sp>
      <p:pic>
        <p:nvPicPr>
          <p:cNvPr id="21" name="Picture 20" descr="Lanzamiento de cohete">
            <a:extLst>
              <a:ext uri="{FF2B5EF4-FFF2-40B4-BE49-F238E27FC236}">
                <a16:creationId xmlns:a16="http://schemas.microsoft.com/office/drawing/2014/main" id="{393EEBBC-2AFA-0A9C-68B5-709EA66D0F23}"/>
              </a:ext>
            </a:extLst>
          </p:cNvPr>
          <p:cNvPicPr>
            <a:picLocks noChangeAspect="1"/>
          </p:cNvPicPr>
          <p:nvPr/>
        </p:nvPicPr>
        <p:blipFill>
          <a:blip r:embed="rId2"/>
          <a:srcRect l="15470" r="-1" b="-1"/>
          <a:stretch/>
        </p:blipFill>
        <p:spPr>
          <a:xfrm>
            <a:off x="6274696" y="-7942"/>
            <a:ext cx="5917304" cy="6408311"/>
          </a:xfrm>
          <a:prstGeom prst="rect">
            <a:avLst/>
          </a:prstGeom>
        </p:spPr>
      </p:pic>
      <p:sp>
        <p:nvSpPr>
          <p:cNvPr id="66" name="Rectangle 6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a:t>
            </a:fld>
            <a:endParaRPr lang="en-US" sz="1100">
              <a:solidFill>
                <a:srgbClr val="FFFFFF"/>
              </a:solidFill>
              <a:latin typeface="Calibri" panose="020F0502020204030204"/>
            </a:endParaRPr>
          </a:p>
        </p:txBody>
      </p:sp>
      <p:sp>
        <p:nvSpPr>
          <p:cNvPr id="2" name="Content Placeholder 2">
            <a:extLst>
              <a:ext uri="{FF2B5EF4-FFF2-40B4-BE49-F238E27FC236}">
                <a16:creationId xmlns:a16="http://schemas.microsoft.com/office/drawing/2014/main" id="{0BBD5A94-D16D-0396-C62B-903E92E75FFA}"/>
              </a:ext>
            </a:extLst>
          </p:cNvPr>
          <p:cNvSpPr txBox="1">
            <a:spLocks/>
          </p:cNvSpPr>
          <p:nvPr/>
        </p:nvSpPr>
        <p:spPr>
          <a:xfrm>
            <a:off x="328292" y="1064934"/>
            <a:ext cx="5767706" cy="5414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2"/>
                </a:solidFill>
                <a:latin typeface="Abadi" panose="020B0604020104020204" pitchFamily="34" charset="0"/>
              </a:rPr>
              <a:t>Project Background and Context</a:t>
            </a:r>
          </a:p>
          <a:p>
            <a:pPr marL="0" indent="0">
              <a:lnSpc>
                <a:spcPct val="150000"/>
              </a:lnSpc>
              <a:spcBef>
                <a:spcPts val="1400"/>
              </a:spcBef>
              <a:buNone/>
            </a:pPr>
            <a:r>
              <a:rPr lang="en-US" sz="1100" dirty="0">
                <a:solidFill>
                  <a:schemeClr val="tx2"/>
                </a:solidFill>
                <a:latin typeface="Abadi" panose="020B0604020104020204" pitchFamily="34" charset="0"/>
              </a:rPr>
              <a:t>SpaceX markets Falcon 9 rocket launches on its website at a price of $62 million per launch, significantly lower than the $165 million charged by other providers. A large part of this cost advantage comes from SpaceX's ability to reuse the first stage of the rocket. As such, being able to predict whether the first stage will successfully land is essential to understanding the overall cost-effectiveness of a launch. This information is particularly valuable for other companies that might compete with SpaceX by submitting bids for rocket launches. The primary objective of this project is to develop a machine learning pipeline capable of predicting whether the first stage of a Falcon 9 rocket will land successfully.</a:t>
            </a:r>
          </a:p>
          <a:p>
            <a:pPr marL="0" indent="0">
              <a:spcBef>
                <a:spcPts val="1400"/>
              </a:spcBef>
              <a:buNone/>
            </a:pPr>
            <a:r>
              <a:rPr lang="en-US" sz="2000" b="1" dirty="0">
                <a:solidFill>
                  <a:schemeClr val="tx2"/>
                </a:solidFill>
                <a:latin typeface="Abadi" panose="020B0604020104020204" pitchFamily="34" charset="0"/>
              </a:rPr>
              <a:t>Problems to Address</a:t>
            </a:r>
          </a:p>
          <a:p>
            <a:pPr lvl="1">
              <a:spcBef>
                <a:spcPts val="1400"/>
              </a:spcBef>
              <a:buFont typeface="Arial" panose="020B0604020202020204" pitchFamily="34" charset="0"/>
              <a:buChar char="•"/>
            </a:pPr>
            <a:r>
              <a:rPr lang="en-US" sz="1000" dirty="0">
                <a:solidFill>
                  <a:schemeClr val="tx2"/>
                </a:solidFill>
                <a:latin typeface="Abadi" panose="020B0604020104020204" pitchFamily="34" charset="0"/>
              </a:rPr>
              <a:t>Key Factors for Successful Landing: What are the critical variables that influence whether the rocket's first stage lands successfully?</a:t>
            </a:r>
          </a:p>
          <a:p>
            <a:pPr lvl="1">
              <a:spcBef>
                <a:spcPts val="1400"/>
              </a:spcBef>
              <a:buFont typeface="Arial" panose="020B0604020202020204" pitchFamily="34" charset="0"/>
              <a:buChar char="•"/>
            </a:pPr>
            <a:r>
              <a:rPr lang="en-US" sz="1000" dirty="0">
                <a:solidFill>
                  <a:schemeClr val="tx2"/>
                </a:solidFill>
                <a:latin typeface="Abadi" panose="020B0604020104020204" pitchFamily="34" charset="0"/>
              </a:rPr>
              <a:t>Feature Interactions: How do different factors interact with one another to affect the likelihood of a successful landing?</a:t>
            </a:r>
          </a:p>
          <a:p>
            <a:pPr lvl="1">
              <a:spcBef>
                <a:spcPts val="1400"/>
              </a:spcBef>
              <a:buFont typeface="Arial" panose="020B0604020202020204" pitchFamily="34" charset="0"/>
              <a:buChar char="•"/>
            </a:pPr>
            <a:r>
              <a:rPr lang="en-US" sz="1000" dirty="0">
                <a:solidFill>
                  <a:schemeClr val="tx2"/>
                </a:solidFill>
                <a:latin typeface="Abadi" panose="020B0604020104020204" pitchFamily="34" charset="0"/>
              </a:rPr>
              <a:t>Optimal Operating Conditions: What specific conditions need to be met to ensure that the rocket’s landing program achieves consistent success? </a:t>
            </a:r>
          </a:p>
          <a:p>
            <a:pPr marL="0" indent="0">
              <a:lnSpc>
                <a:spcPct val="150000"/>
              </a:lnSpc>
              <a:spcBef>
                <a:spcPts val="1400"/>
              </a:spcBef>
              <a:buNone/>
            </a:pPr>
            <a:r>
              <a:rPr lang="en-US" sz="1100" dirty="0">
                <a:solidFill>
                  <a:schemeClr val="tx2"/>
                </a:solidFill>
                <a:latin typeface="Abadi" panose="020B0604020104020204" pitchFamily="34" charset="0"/>
              </a:rPr>
              <a:t>By addressing these questions, the project aims to enhance the understanding of factors driving successful landings and support better decision-making in rocket launch operations.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43694EB-5BBC-7A6F-01C8-793997706E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007B18-0D6E-FB71-97E6-AAB39530E38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1B68963E-3717-6CA7-B797-36F540F57759}"/>
              </a:ext>
            </a:extLst>
          </p:cNvPr>
          <p:cNvSpPr txBox="1">
            <a:spLocks/>
          </p:cNvSpPr>
          <p:nvPr/>
        </p:nvSpPr>
        <p:spPr>
          <a:xfrm>
            <a:off x="360938" y="147559"/>
            <a:ext cx="5510473" cy="101999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an Interactive Map with Folium</a:t>
            </a:r>
            <a:endParaRPr lang="en-US" dirty="0">
              <a:solidFill>
                <a:schemeClr val="tx2"/>
              </a:solidFill>
            </a:endParaRPr>
          </a:p>
        </p:txBody>
      </p:sp>
      <p:sp>
        <p:nvSpPr>
          <p:cNvPr id="2" name="Rectángulo: esquinas redondeadas 1">
            <a:extLst>
              <a:ext uri="{FF2B5EF4-FFF2-40B4-BE49-F238E27FC236}">
                <a16:creationId xmlns:a16="http://schemas.microsoft.com/office/drawing/2014/main" id="{140E70B0-1CFE-4328-2045-923393494B0D}"/>
              </a:ext>
            </a:extLst>
          </p:cNvPr>
          <p:cNvSpPr/>
          <p:nvPr/>
        </p:nvSpPr>
        <p:spPr>
          <a:xfrm>
            <a:off x="521359" y="1628759"/>
            <a:ext cx="4098768" cy="2109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t>MousePosition</a:t>
            </a:r>
            <a:r>
              <a:rPr lang="en-US" dirty="0"/>
              <a:t> Plugin:</a:t>
            </a:r>
          </a:p>
          <a:p>
            <a:pPr marL="285750" indent="-285750">
              <a:buFont typeface="Arial" panose="020B0604020202020204" pitchFamily="34" charset="0"/>
              <a:buChar char="•"/>
            </a:pPr>
            <a:r>
              <a:rPr lang="en-US" dirty="0" err="1"/>
              <a:t>MousePosition</a:t>
            </a:r>
            <a:r>
              <a:rPr lang="en-US" dirty="0"/>
              <a:t>: Added a plugin to display the coordinates of the mouse pointer on the map.</a:t>
            </a:r>
          </a:p>
        </p:txBody>
      </p:sp>
      <p:sp>
        <p:nvSpPr>
          <p:cNvPr id="5" name="Rectángulo: esquinas redondeadas 4">
            <a:extLst>
              <a:ext uri="{FF2B5EF4-FFF2-40B4-BE49-F238E27FC236}">
                <a16:creationId xmlns:a16="http://schemas.microsoft.com/office/drawing/2014/main" id="{3B445BEA-E05A-0775-102B-5D5581ACAD56}"/>
              </a:ext>
            </a:extLst>
          </p:cNvPr>
          <p:cNvSpPr/>
          <p:nvPr/>
        </p:nvSpPr>
        <p:spPr>
          <a:xfrm>
            <a:off x="521359" y="4768030"/>
            <a:ext cx="4884830" cy="922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Reason: To easily find and mark the coordinates of points of interest (e.g., coastline, railway, highway).</a:t>
            </a:r>
          </a:p>
        </p:txBody>
      </p:sp>
      <p:pic>
        <p:nvPicPr>
          <p:cNvPr id="8" name="Imagen 7" descr="Captura de pantalla de computadora&#10;&#10;Descripción generada automáticamente con confianza media">
            <a:extLst>
              <a:ext uri="{FF2B5EF4-FFF2-40B4-BE49-F238E27FC236}">
                <a16:creationId xmlns:a16="http://schemas.microsoft.com/office/drawing/2014/main" id="{78F165E9-84FE-5363-68AF-DB337E5EE42D}"/>
              </a:ext>
            </a:extLst>
          </p:cNvPr>
          <p:cNvPicPr>
            <a:picLocks noChangeAspect="1"/>
          </p:cNvPicPr>
          <p:nvPr/>
        </p:nvPicPr>
        <p:blipFill>
          <a:blip r:embed="rId3"/>
          <a:stretch>
            <a:fillRect/>
          </a:stretch>
        </p:blipFill>
        <p:spPr>
          <a:xfrm>
            <a:off x="5558488" y="1628759"/>
            <a:ext cx="6312567" cy="1843251"/>
          </a:xfrm>
          <a:prstGeom prst="rect">
            <a:avLst/>
          </a:prstGeom>
        </p:spPr>
      </p:pic>
      <p:pic>
        <p:nvPicPr>
          <p:cNvPr id="11" name="Imagen 10" descr="Diagrama&#10;&#10;Descripción generada automáticamente">
            <a:extLst>
              <a:ext uri="{FF2B5EF4-FFF2-40B4-BE49-F238E27FC236}">
                <a16:creationId xmlns:a16="http://schemas.microsoft.com/office/drawing/2014/main" id="{D64C959E-DC00-E3FC-223D-F33FE34727AA}"/>
              </a:ext>
            </a:extLst>
          </p:cNvPr>
          <p:cNvPicPr>
            <a:picLocks noChangeAspect="1"/>
          </p:cNvPicPr>
          <p:nvPr/>
        </p:nvPicPr>
        <p:blipFill>
          <a:blip r:embed="rId4"/>
          <a:stretch>
            <a:fillRect/>
          </a:stretch>
        </p:blipFill>
        <p:spPr>
          <a:xfrm>
            <a:off x="6017436" y="3736118"/>
            <a:ext cx="5027563" cy="2986243"/>
          </a:xfrm>
          <a:prstGeom prst="rect">
            <a:avLst/>
          </a:prstGeom>
        </p:spPr>
      </p:pic>
      <p:sp>
        <p:nvSpPr>
          <p:cNvPr id="12" name="Title 1">
            <a:extLst>
              <a:ext uri="{FF2B5EF4-FFF2-40B4-BE49-F238E27FC236}">
                <a16:creationId xmlns:a16="http://schemas.microsoft.com/office/drawing/2014/main" id="{A6EA5A45-9F6E-2772-CD9C-5B27451777A7}"/>
              </a:ext>
            </a:extLst>
          </p:cNvPr>
          <p:cNvSpPr txBox="1">
            <a:spLocks/>
          </p:cNvSpPr>
          <p:nvPr/>
        </p:nvSpPr>
        <p:spPr>
          <a:xfrm>
            <a:off x="6999472" y="330989"/>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400" dirty="0">
              <a:solidFill>
                <a:srgbClr val="0B49CB"/>
              </a:solidFill>
              <a:latin typeface="Abadi" panose="020B0604020104020204" pitchFamily="34" charset="0"/>
            </a:endParaRPr>
          </a:p>
        </p:txBody>
      </p:sp>
    </p:spTree>
    <p:extLst>
      <p:ext uri="{BB962C8B-B14F-4D97-AF65-F5344CB8AC3E}">
        <p14:creationId xmlns:p14="http://schemas.microsoft.com/office/powerpoint/2010/main" val="21670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A697FE5-BE86-38BA-1FEF-D7A1CFFA35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112843-F24F-F599-887E-ADCBAF79D3F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81CF94E7-E1AC-6585-6B69-23D8AA115436}"/>
              </a:ext>
            </a:extLst>
          </p:cNvPr>
          <p:cNvSpPr txBox="1">
            <a:spLocks/>
          </p:cNvSpPr>
          <p:nvPr/>
        </p:nvSpPr>
        <p:spPr>
          <a:xfrm>
            <a:off x="360937" y="161661"/>
            <a:ext cx="4523884" cy="104149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an Interactive Map with Folium</a:t>
            </a:r>
            <a:endParaRPr lang="en-US" dirty="0">
              <a:solidFill>
                <a:schemeClr val="tx2"/>
              </a:solidFill>
            </a:endParaRPr>
          </a:p>
        </p:txBody>
      </p:sp>
      <p:sp>
        <p:nvSpPr>
          <p:cNvPr id="2" name="Rectángulo: esquinas redondeadas 1">
            <a:extLst>
              <a:ext uri="{FF2B5EF4-FFF2-40B4-BE49-F238E27FC236}">
                <a16:creationId xmlns:a16="http://schemas.microsoft.com/office/drawing/2014/main" id="{4EE8EF49-825B-DD35-424E-0692CDC48E41}"/>
              </a:ext>
            </a:extLst>
          </p:cNvPr>
          <p:cNvSpPr/>
          <p:nvPr/>
        </p:nvSpPr>
        <p:spPr>
          <a:xfrm>
            <a:off x="302505" y="1424402"/>
            <a:ext cx="4256882" cy="1667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Distance Markers and Lines:</a:t>
            </a:r>
          </a:p>
          <a:p>
            <a:pPr marL="285750" indent="-285750">
              <a:buFont typeface="Arial" panose="020B0604020202020204" pitchFamily="34" charset="0"/>
              <a:buChar char="•"/>
            </a:pPr>
            <a:r>
              <a:rPr lang="en-US" sz="1400" b="1" dirty="0"/>
              <a:t>Markers: </a:t>
            </a:r>
            <a:r>
              <a:rPr lang="en-US" sz="1400" dirty="0"/>
              <a:t>Added markers at points of interest (e.g., closest coastline, railway, highway, city) with labels showing the distance from the launch site.</a:t>
            </a:r>
          </a:p>
          <a:p>
            <a:pPr marL="285750" indent="-285750">
              <a:buFont typeface="Arial" panose="020B0604020202020204" pitchFamily="34" charset="0"/>
              <a:buChar char="•"/>
            </a:pPr>
            <a:r>
              <a:rPr lang="en-US" sz="1400" b="1" dirty="0" err="1"/>
              <a:t>PolyLines</a:t>
            </a:r>
            <a:r>
              <a:rPr lang="en-US" sz="1400" b="1" dirty="0"/>
              <a:t>: </a:t>
            </a:r>
            <a:r>
              <a:rPr lang="en-US" sz="1400" dirty="0"/>
              <a:t>Added lines connecting the launch site to these points of interest.</a:t>
            </a:r>
          </a:p>
        </p:txBody>
      </p:sp>
      <p:sp>
        <p:nvSpPr>
          <p:cNvPr id="5" name="Rectángulo: esquinas redondeadas 4">
            <a:extLst>
              <a:ext uri="{FF2B5EF4-FFF2-40B4-BE49-F238E27FC236}">
                <a16:creationId xmlns:a16="http://schemas.microsoft.com/office/drawing/2014/main" id="{E80DEC67-7731-B242-FA24-995771B4BE7F}"/>
              </a:ext>
            </a:extLst>
          </p:cNvPr>
          <p:cNvSpPr/>
          <p:nvPr/>
        </p:nvSpPr>
        <p:spPr>
          <a:xfrm>
            <a:off x="6178487" y="5640590"/>
            <a:ext cx="5215497" cy="769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latin typeface="Abadi" panose="020B0604020104020204" pitchFamily="34" charset="0"/>
              </a:rPr>
              <a:t>Reason: To analyze the proximity of launch sites to key infrastructure and geographical features, providing insights into site selection criteria.</a:t>
            </a:r>
          </a:p>
        </p:txBody>
      </p:sp>
      <p:pic>
        <p:nvPicPr>
          <p:cNvPr id="7" name="Imagen 6" descr="Texto&#10;&#10;Descripción generada automáticamente">
            <a:extLst>
              <a:ext uri="{FF2B5EF4-FFF2-40B4-BE49-F238E27FC236}">
                <a16:creationId xmlns:a16="http://schemas.microsoft.com/office/drawing/2014/main" id="{5371799D-440A-DBCA-1FA3-2B6D4B50665A}"/>
              </a:ext>
            </a:extLst>
          </p:cNvPr>
          <p:cNvPicPr>
            <a:picLocks noChangeAspect="1"/>
          </p:cNvPicPr>
          <p:nvPr/>
        </p:nvPicPr>
        <p:blipFill>
          <a:blip r:embed="rId3"/>
          <a:stretch>
            <a:fillRect/>
          </a:stretch>
        </p:blipFill>
        <p:spPr>
          <a:xfrm>
            <a:off x="6701468" y="1282860"/>
            <a:ext cx="3890210" cy="2146140"/>
          </a:xfrm>
          <a:prstGeom prst="rect">
            <a:avLst/>
          </a:prstGeom>
        </p:spPr>
      </p:pic>
      <p:pic>
        <p:nvPicPr>
          <p:cNvPr id="10" name="Imagen 9" descr="Texto&#10;&#10;Descripción generada automáticamente">
            <a:extLst>
              <a:ext uri="{FF2B5EF4-FFF2-40B4-BE49-F238E27FC236}">
                <a16:creationId xmlns:a16="http://schemas.microsoft.com/office/drawing/2014/main" id="{E60A1EE3-75F8-8E75-537B-A32325EEF4C2}"/>
              </a:ext>
            </a:extLst>
          </p:cNvPr>
          <p:cNvPicPr>
            <a:picLocks noChangeAspect="1"/>
          </p:cNvPicPr>
          <p:nvPr/>
        </p:nvPicPr>
        <p:blipFill>
          <a:blip r:embed="rId4"/>
          <a:stretch>
            <a:fillRect/>
          </a:stretch>
        </p:blipFill>
        <p:spPr>
          <a:xfrm>
            <a:off x="6701468" y="3429000"/>
            <a:ext cx="3890210" cy="2120384"/>
          </a:xfrm>
          <a:prstGeom prst="rect">
            <a:avLst/>
          </a:prstGeom>
        </p:spPr>
      </p:pic>
      <p:pic>
        <p:nvPicPr>
          <p:cNvPr id="13" name="Imagen 12" descr="Mapa&#10;&#10;Descripción generada automáticamente">
            <a:extLst>
              <a:ext uri="{FF2B5EF4-FFF2-40B4-BE49-F238E27FC236}">
                <a16:creationId xmlns:a16="http://schemas.microsoft.com/office/drawing/2014/main" id="{53FE43AA-D441-F4B6-9D2D-5C7C7C05357E}"/>
              </a:ext>
            </a:extLst>
          </p:cNvPr>
          <p:cNvPicPr>
            <a:picLocks noChangeAspect="1"/>
          </p:cNvPicPr>
          <p:nvPr/>
        </p:nvPicPr>
        <p:blipFill>
          <a:blip r:embed="rId5"/>
          <a:stretch>
            <a:fillRect/>
          </a:stretch>
        </p:blipFill>
        <p:spPr>
          <a:xfrm>
            <a:off x="302505" y="3255502"/>
            <a:ext cx="5711010" cy="3154604"/>
          </a:xfrm>
          <a:prstGeom prst="rect">
            <a:avLst/>
          </a:prstGeom>
        </p:spPr>
      </p:pic>
      <p:sp>
        <p:nvSpPr>
          <p:cNvPr id="14" name="Title 1">
            <a:extLst>
              <a:ext uri="{FF2B5EF4-FFF2-40B4-BE49-F238E27FC236}">
                <a16:creationId xmlns:a16="http://schemas.microsoft.com/office/drawing/2014/main" id="{14A32931-8A06-CFE5-C261-4FDCD78FA8FD}"/>
              </a:ext>
            </a:extLst>
          </p:cNvPr>
          <p:cNvSpPr txBox="1">
            <a:spLocks/>
          </p:cNvSpPr>
          <p:nvPr/>
        </p:nvSpPr>
        <p:spPr>
          <a:xfrm>
            <a:off x="6999472" y="330989"/>
            <a:ext cx="431018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400" dirty="0">
              <a:solidFill>
                <a:srgbClr val="0B49CB"/>
              </a:solidFill>
              <a:latin typeface="Abadi" panose="020B0604020104020204" pitchFamily="34" charset="0"/>
            </a:endParaRPr>
          </a:p>
        </p:txBody>
      </p:sp>
      <p:pic>
        <p:nvPicPr>
          <p:cNvPr id="15" name="Imagen 14" descr="Forma&#10;&#10;Descripción generada automáticamente con confianza baja">
            <a:hlinkClick r:id="rId6"/>
            <a:extLst>
              <a:ext uri="{FF2B5EF4-FFF2-40B4-BE49-F238E27FC236}">
                <a16:creationId xmlns:a16="http://schemas.microsoft.com/office/drawing/2014/main" id="{1976D8B7-274E-B096-5FF6-B1549C8B9A00}"/>
              </a:ext>
            </a:extLst>
          </p:cNvPr>
          <p:cNvPicPr>
            <a:picLocks noChangeAspect="1"/>
          </p:cNvPicPr>
          <p:nvPr/>
        </p:nvPicPr>
        <p:blipFill>
          <a:blip r:embed="rId7"/>
          <a:stretch>
            <a:fillRect/>
          </a:stretch>
        </p:blipFill>
        <p:spPr>
          <a:xfrm>
            <a:off x="6067384" y="258298"/>
            <a:ext cx="736115" cy="694432"/>
          </a:xfrm>
          <a:prstGeom prst="rect">
            <a:avLst/>
          </a:prstGeom>
        </p:spPr>
      </p:pic>
      <p:sp>
        <p:nvSpPr>
          <p:cNvPr id="16" name="CuadroTexto 15">
            <a:extLst>
              <a:ext uri="{FF2B5EF4-FFF2-40B4-BE49-F238E27FC236}">
                <a16:creationId xmlns:a16="http://schemas.microsoft.com/office/drawing/2014/main" id="{575E396A-3C22-BBFD-6BAE-8255462F76CF}"/>
              </a:ext>
            </a:extLst>
          </p:cNvPr>
          <p:cNvSpPr txBox="1"/>
          <p:nvPr/>
        </p:nvSpPr>
        <p:spPr>
          <a:xfrm>
            <a:off x="6803499" y="177181"/>
            <a:ext cx="5155890" cy="830997"/>
          </a:xfrm>
          <a:prstGeom prst="rect">
            <a:avLst/>
          </a:prstGeom>
          <a:noFill/>
        </p:spPr>
        <p:txBody>
          <a:bodyPr wrap="square">
            <a:spAutoFit/>
          </a:bodyPr>
          <a:lstStyle/>
          <a:p>
            <a:r>
              <a:rPr lang="es-ES" sz="1600" dirty="0" err="1">
                <a:hlinkClick r:id="rId8"/>
              </a:rPr>
              <a:t>Spacex</a:t>
            </a:r>
            <a:r>
              <a:rPr lang="es-ES" sz="1600" dirty="0">
                <a:hlinkClick r:id="rId8"/>
              </a:rPr>
              <a:t>-</a:t>
            </a:r>
            <a:r>
              <a:rPr lang="es-ES" sz="1600" dirty="0" err="1">
                <a:hlinkClick r:id="rId8"/>
              </a:rPr>
              <a:t>launch</a:t>
            </a:r>
            <a:r>
              <a:rPr lang="es-ES" sz="1600" dirty="0">
                <a:hlinkClick r:id="rId8"/>
              </a:rPr>
              <a:t>-data/Interactive Visual </a:t>
            </a:r>
            <a:r>
              <a:rPr lang="es-ES" sz="1600" dirty="0" err="1">
                <a:hlinkClick r:id="rId8"/>
              </a:rPr>
              <a:t>Analytics</a:t>
            </a:r>
            <a:r>
              <a:rPr lang="es-ES" sz="1600" dirty="0">
                <a:hlinkClick r:id="rId8"/>
              </a:rPr>
              <a:t> and </a:t>
            </a:r>
            <a:r>
              <a:rPr lang="es-ES" sz="1600" dirty="0" err="1">
                <a:hlinkClick r:id="rId8"/>
              </a:rPr>
              <a:t>Dashboard</a:t>
            </a:r>
            <a:r>
              <a:rPr lang="es-ES" sz="1600" dirty="0">
                <a:hlinkClick r:id="rId8"/>
              </a:rPr>
              <a:t>/spacex_launch_geo.csv at </a:t>
            </a:r>
            <a:r>
              <a:rPr lang="es-ES" sz="1600" dirty="0" err="1">
                <a:hlinkClick r:id="rId8"/>
              </a:rPr>
              <a:t>main</a:t>
            </a:r>
            <a:r>
              <a:rPr lang="es-ES" sz="1600" dirty="0">
                <a:hlinkClick r:id="rId8"/>
              </a:rPr>
              <a:t> · </a:t>
            </a:r>
            <a:r>
              <a:rPr lang="es-ES" sz="1600" dirty="0" err="1">
                <a:hlinkClick r:id="rId8"/>
              </a:rPr>
              <a:t>CriselPy</a:t>
            </a:r>
            <a:r>
              <a:rPr lang="es-ES" sz="1600" dirty="0">
                <a:hlinkClick r:id="rId8"/>
              </a:rPr>
              <a:t>/</a:t>
            </a:r>
            <a:r>
              <a:rPr lang="es-ES" sz="1600" dirty="0" err="1">
                <a:hlinkClick r:id="rId8"/>
              </a:rPr>
              <a:t>Spacex</a:t>
            </a:r>
            <a:r>
              <a:rPr lang="es-ES" sz="1600" dirty="0">
                <a:hlinkClick r:id="rId8"/>
              </a:rPr>
              <a:t>-</a:t>
            </a:r>
            <a:r>
              <a:rPr lang="es-ES" sz="1600" dirty="0" err="1">
                <a:hlinkClick r:id="rId8"/>
              </a:rPr>
              <a:t>launch</a:t>
            </a:r>
            <a:r>
              <a:rPr lang="es-ES" sz="1600" dirty="0">
                <a:hlinkClick r:id="rId8"/>
              </a:rPr>
              <a:t>-data</a:t>
            </a:r>
            <a:endParaRPr lang="es-ES" sz="1600" dirty="0">
              <a:latin typeface="Abadi" panose="020B0604020104020204" pitchFamily="34" charset="0"/>
            </a:endParaRPr>
          </a:p>
        </p:txBody>
      </p:sp>
    </p:spTree>
    <p:extLst>
      <p:ext uri="{BB962C8B-B14F-4D97-AF65-F5344CB8AC3E}">
        <p14:creationId xmlns:p14="http://schemas.microsoft.com/office/powerpoint/2010/main" val="1050231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278214"/>
            <a:ext cx="4450918" cy="94021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 Dashboard with </a:t>
            </a:r>
            <a:r>
              <a:rPr lang="en-US" dirty="0" err="1">
                <a:solidFill>
                  <a:schemeClr val="tx2"/>
                </a:solidFill>
                <a:latin typeface="Abadi"/>
              </a:rPr>
              <a:t>Plotly</a:t>
            </a:r>
            <a:r>
              <a:rPr lang="en-US" dirty="0">
                <a:solidFill>
                  <a:schemeClr val="tx2"/>
                </a:solidFill>
                <a:latin typeface="Abadi"/>
              </a:rPr>
              <a:t> Dash</a:t>
            </a:r>
          </a:p>
        </p:txBody>
      </p:sp>
      <p:sp>
        <p:nvSpPr>
          <p:cNvPr id="2" name="Rectángulo: esquinas redondeadas 1">
            <a:extLst>
              <a:ext uri="{FF2B5EF4-FFF2-40B4-BE49-F238E27FC236}">
                <a16:creationId xmlns:a16="http://schemas.microsoft.com/office/drawing/2014/main" id="{38EE5188-405A-EFF3-F6C7-DF827DE58DCB}"/>
              </a:ext>
            </a:extLst>
          </p:cNvPr>
          <p:cNvSpPr/>
          <p:nvPr/>
        </p:nvSpPr>
        <p:spPr>
          <a:xfrm>
            <a:off x="862355" y="1260006"/>
            <a:ext cx="4588042" cy="17070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Payload Mass Distribution Plot:   </a:t>
            </a:r>
          </a:p>
          <a:p>
            <a:pPr marL="285750" indent="-285750">
              <a:buFont typeface="Arial" panose="020B0604020202020204" pitchFamily="34" charset="0"/>
              <a:buChar char="•"/>
            </a:pPr>
            <a:r>
              <a:rPr lang="en-US" sz="1600" dirty="0">
                <a:latin typeface="Abadi" panose="020B0604020104020204" pitchFamily="34" charset="0"/>
              </a:rPr>
              <a:t>This plot likely visualizes the distribution of payload masses for SpaceX launches. </a:t>
            </a:r>
          </a:p>
          <a:p>
            <a:pPr marL="285750" indent="-285750">
              <a:buFont typeface="Arial" panose="020B0604020202020204" pitchFamily="34" charset="0"/>
              <a:buChar char="•"/>
            </a:pPr>
            <a:r>
              <a:rPr lang="en-US" sz="1600" dirty="0">
                <a:latin typeface="Abadi" panose="020B0604020104020204" pitchFamily="34" charset="0"/>
              </a:rPr>
              <a:t>It helps users understand the range and frequency of different payload masses.</a:t>
            </a:r>
            <a:endParaRPr lang="es-ES" sz="1600" dirty="0">
              <a:latin typeface="Abadi" panose="020B0604020104020204" pitchFamily="34" charset="0"/>
            </a:endParaRPr>
          </a:p>
        </p:txBody>
      </p:sp>
      <p:sp>
        <p:nvSpPr>
          <p:cNvPr id="6" name="Rectángulo: esquinas redondeadas 5">
            <a:extLst>
              <a:ext uri="{FF2B5EF4-FFF2-40B4-BE49-F238E27FC236}">
                <a16:creationId xmlns:a16="http://schemas.microsoft.com/office/drawing/2014/main" id="{0D794E57-41A7-CDF3-FDEA-C78BDD2F13C0}"/>
              </a:ext>
            </a:extLst>
          </p:cNvPr>
          <p:cNvSpPr/>
          <p:nvPr/>
        </p:nvSpPr>
        <p:spPr>
          <a:xfrm>
            <a:off x="862355" y="3210712"/>
            <a:ext cx="4588042" cy="15627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Launch Success Rate by Site:</a:t>
            </a:r>
          </a:p>
          <a:p>
            <a:pPr marL="285750" indent="-285750">
              <a:buFont typeface="Arial" panose="020B0604020202020204" pitchFamily="34" charset="0"/>
              <a:buChar char="•"/>
            </a:pPr>
            <a:r>
              <a:rPr lang="en-US" sz="1600" dirty="0">
                <a:latin typeface="Abadi" panose="020B0604020104020204" pitchFamily="34" charset="0"/>
              </a:rPr>
              <a:t>This plot likely shows the success rate of launches for different launch sites.</a:t>
            </a:r>
          </a:p>
          <a:p>
            <a:pPr marL="285750" indent="-285750">
              <a:buFont typeface="Arial" panose="020B0604020202020204" pitchFamily="34" charset="0"/>
              <a:buChar char="•"/>
            </a:pPr>
            <a:r>
              <a:rPr lang="en-US" sz="1600" dirty="0">
                <a:latin typeface="Abadi" panose="020B0604020104020204" pitchFamily="34" charset="0"/>
              </a:rPr>
              <a:t>It provides insights into the performance of various launch sites.</a:t>
            </a:r>
          </a:p>
        </p:txBody>
      </p:sp>
      <p:sp>
        <p:nvSpPr>
          <p:cNvPr id="7" name="Rectángulo: esquinas redondeadas 6">
            <a:extLst>
              <a:ext uri="{FF2B5EF4-FFF2-40B4-BE49-F238E27FC236}">
                <a16:creationId xmlns:a16="http://schemas.microsoft.com/office/drawing/2014/main" id="{94A0B6A7-5916-A463-10D0-05DF3EB2132B}"/>
              </a:ext>
            </a:extLst>
          </p:cNvPr>
          <p:cNvSpPr/>
          <p:nvPr/>
        </p:nvSpPr>
        <p:spPr>
          <a:xfrm>
            <a:off x="862355" y="5018717"/>
            <a:ext cx="4588042" cy="15807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Correlation between Payload and Success:</a:t>
            </a:r>
          </a:p>
          <a:p>
            <a:pPr marL="285750" indent="-285750">
              <a:buFont typeface="Arial" panose="020B0604020202020204" pitchFamily="34" charset="0"/>
              <a:buChar char="•"/>
            </a:pPr>
            <a:r>
              <a:rPr lang="en-US" sz="1600" dirty="0">
                <a:latin typeface="Abadi" panose="020B0604020104020204" pitchFamily="34" charset="0"/>
              </a:rPr>
              <a:t>This plot likely examines the relationship between payload mass and launch success.</a:t>
            </a:r>
          </a:p>
          <a:p>
            <a:pPr marL="285750" indent="-285750">
              <a:buFont typeface="Arial" panose="020B0604020202020204" pitchFamily="34" charset="0"/>
              <a:buChar char="•"/>
            </a:pPr>
            <a:r>
              <a:rPr lang="en-US" sz="1600" dirty="0">
                <a:latin typeface="Abadi" panose="020B0604020104020204" pitchFamily="34" charset="0"/>
              </a:rPr>
              <a:t>It helps users analyze if heavier or lighter payloads have higher success rates.</a:t>
            </a:r>
          </a:p>
        </p:txBody>
      </p:sp>
      <p:sp>
        <p:nvSpPr>
          <p:cNvPr id="9" name="CuadroTexto 8">
            <a:extLst>
              <a:ext uri="{FF2B5EF4-FFF2-40B4-BE49-F238E27FC236}">
                <a16:creationId xmlns:a16="http://schemas.microsoft.com/office/drawing/2014/main" id="{B4FD1B7D-2503-99AA-AE56-FCD4053AC8F8}"/>
              </a:ext>
            </a:extLst>
          </p:cNvPr>
          <p:cNvSpPr txBox="1"/>
          <p:nvPr/>
        </p:nvSpPr>
        <p:spPr>
          <a:xfrm rot="16200000">
            <a:off x="-1320723" y="2828683"/>
            <a:ext cx="3450814" cy="584775"/>
          </a:xfrm>
          <a:prstGeom prst="rect">
            <a:avLst/>
          </a:prstGeom>
          <a:noFill/>
        </p:spPr>
        <p:txBody>
          <a:bodyPr wrap="square">
            <a:spAutoFit/>
          </a:bodyPr>
          <a:lstStyle/>
          <a:p>
            <a:r>
              <a:rPr lang="es-ES" sz="3200" dirty="0" err="1">
                <a:solidFill>
                  <a:schemeClr val="tx2"/>
                </a:solidFill>
                <a:latin typeface="Abadi" panose="020B0604020104020204" pitchFamily="34" charset="0"/>
              </a:rPr>
              <a:t>Plots</a:t>
            </a:r>
            <a:r>
              <a:rPr lang="es-ES" sz="3200" dirty="0">
                <a:solidFill>
                  <a:schemeClr val="tx2"/>
                </a:solidFill>
                <a:latin typeface="Abadi" panose="020B0604020104020204" pitchFamily="34" charset="0"/>
              </a:rPr>
              <a:t>/</a:t>
            </a:r>
            <a:r>
              <a:rPr lang="es-ES" sz="3200" dirty="0" err="1">
                <a:solidFill>
                  <a:schemeClr val="tx2"/>
                </a:solidFill>
                <a:latin typeface="Abadi" panose="020B0604020104020204" pitchFamily="34" charset="0"/>
              </a:rPr>
              <a:t>Graphs</a:t>
            </a:r>
            <a:endParaRPr lang="es-ES" sz="3200" dirty="0">
              <a:solidFill>
                <a:schemeClr val="tx2"/>
              </a:solidFill>
              <a:latin typeface="Abadi" panose="020B0604020104020204" pitchFamily="34" charset="0"/>
            </a:endParaRPr>
          </a:p>
        </p:txBody>
      </p:sp>
      <p:pic>
        <p:nvPicPr>
          <p:cNvPr id="11" name="Imagen 10" descr="Gráfico, Gráfico de dispersión&#10;&#10;Descripción generada automáticamente">
            <a:extLst>
              <a:ext uri="{FF2B5EF4-FFF2-40B4-BE49-F238E27FC236}">
                <a16:creationId xmlns:a16="http://schemas.microsoft.com/office/drawing/2014/main" id="{3F882DA1-A761-2F67-9C7B-50F877E18BF2}"/>
              </a:ext>
            </a:extLst>
          </p:cNvPr>
          <p:cNvPicPr>
            <a:picLocks noChangeAspect="1"/>
          </p:cNvPicPr>
          <p:nvPr/>
        </p:nvPicPr>
        <p:blipFill>
          <a:blip r:embed="rId3"/>
          <a:stretch>
            <a:fillRect/>
          </a:stretch>
        </p:blipFill>
        <p:spPr>
          <a:xfrm>
            <a:off x="6205116" y="4586377"/>
            <a:ext cx="5246503" cy="2006927"/>
          </a:xfrm>
          <a:prstGeom prst="rect">
            <a:avLst/>
          </a:prstGeom>
        </p:spPr>
      </p:pic>
      <p:pic>
        <p:nvPicPr>
          <p:cNvPr id="13" name="Imagen 12">
            <a:extLst>
              <a:ext uri="{FF2B5EF4-FFF2-40B4-BE49-F238E27FC236}">
                <a16:creationId xmlns:a16="http://schemas.microsoft.com/office/drawing/2014/main" id="{6790C530-C629-2855-159E-469009C35609}"/>
              </a:ext>
            </a:extLst>
          </p:cNvPr>
          <p:cNvPicPr>
            <a:picLocks noChangeAspect="1"/>
          </p:cNvPicPr>
          <p:nvPr/>
        </p:nvPicPr>
        <p:blipFill>
          <a:blip r:embed="rId4"/>
          <a:stretch>
            <a:fillRect/>
          </a:stretch>
        </p:blipFill>
        <p:spPr>
          <a:xfrm>
            <a:off x="6205117" y="1571987"/>
            <a:ext cx="5252856" cy="754077"/>
          </a:xfrm>
          <a:prstGeom prst="rect">
            <a:avLst/>
          </a:prstGeom>
        </p:spPr>
      </p:pic>
      <p:pic>
        <p:nvPicPr>
          <p:cNvPr id="15" name="Imagen 14" descr="Gráfico, Gráfico circular&#10;&#10;Descripción generada automáticamente">
            <a:extLst>
              <a:ext uri="{FF2B5EF4-FFF2-40B4-BE49-F238E27FC236}">
                <a16:creationId xmlns:a16="http://schemas.microsoft.com/office/drawing/2014/main" id="{BB425946-2462-D151-1041-7586B0ACE245}"/>
              </a:ext>
            </a:extLst>
          </p:cNvPr>
          <p:cNvPicPr>
            <a:picLocks noChangeAspect="1"/>
          </p:cNvPicPr>
          <p:nvPr/>
        </p:nvPicPr>
        <p:blipFill>
          <a:blip r:embed="rId5"/>
          <a:stretch>
            <a:fillRect/>
          </a:stretch>
        </p:blipFill>
        <p:spPr>
          <a:xfrm>
            <a:off x="6205117" y="2428792"/>
            <a:ext cx="5246502" cy="2054857"/>
          </a:xfrm>
          <a:prstGeom prst="rect">
            <a:avLst/>
          </a:prstGeom>
        </p:spPr>
      </p:pic>
      <p:pic>
        <p:nvPicPr>
          <p:cNvPr id="5" name="Imagen 4" descr="Forma&#10;&#10;Descripción generada automáticamente con confianza baja">
            <a:hlinkClick r:id="rId6"/>
            <a:extLst>
              <a:ext uri="{FF2B5EF4-FFF2-40B4-BE49-F238E27FC236}">
                <a16:creationId xmlns:a16="http://schemas.microsoft.com/office/drawing/2014/main" id="{47719CE7-88B0-9799-1C1F-164208048A9F}"/>
              </a:ext>
            </a:extLst>
          </p:cNvPr>
          <p:cNvPicPr>
            <a:picLocks noChangeAspect="1"/>
          </p:cNvPicPr>
          <p:nvPr/>
        </p:nvPicPr>
        <p:blipFill>
          <a:blip r:embed="rId7"/>
          <a:stretch>
            <a:fillRect/>
          </a:stretch>
        </p:blipFill>
        <p:spPr>
          <a:xfrm>
            <a:off x="5585603" y="256988"/>
            <a:ext cx="736115" cy="694432"/>
          </a:xfrm>
          <a:prstGeom prst="rect">
            <a:avLst/>
          </a:prstGeom>
        </p:spPr>
      </p:pic>
      <p:sp>
        <p:nvSpPr>
          <p:cNvPr id="10" name="CuadroTexto 9">
            <a:extLst>
              <a:ext uri="{FF2B5EF4-FFF2-40B4-BE49-F238E27FC236}">
                <a16:creationId xmlns:a16="http://schemas.microsoft.com/office/drawing/2014/main" id="{7D1FC162-99A6-22A8-B27C-524A182B4259}"/>
              </a:ext>
            </a:extLst>
          </p:cNvPr>
          <p:cNvSpPr txBox="1"/>
          <p:nvPr/>
        </p:nvSpPr>
        <p:spPr>
          <a:xfrm>
            <a:off x="6435441" y="305089"/>
            <a:ext cx="5323940" cy="923330"/>
          </a:xfrm>
          <a:prstGeom prst="rect">
            <a:avLst/>
          </a:prstGeom>
          <a:noFill/>
        </p:spPr>
        <p:txBody>
          <a:bodyPr wrap="square">
            <a:spAutoFit/>
          </a:bodyPr>
          <a:lstStyle/>
          <a:p>
            <a:r>
              <a:rPr lang="es-ES" dirty="0"/>
              <a:t>https://github.com/CriselPy/Spacex-launch-data/blob/main/SpaceX%20Dash%20App/spacex_dash_app.py</a:t>
            </a:r>
          </a:p>
        </p:txBody>
      </p:sp>
    </p:spTree>
    <p:extLst>
      <p:ext uri="{BB962C8B-B14F-4D97-AF65-F5344CB8AC3E}">
        <p14:creationId xmlns:p14="http://schemas.microsoft.com/office/powerpoint/2010/main" val="3345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DD7FE18-7472-FE10-DF6B-01DD1B899E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CCDA72-49B7-4D65-59B7-567C1155599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89BC3EFD-E58A-0CFC-96E9-4CFAFBC21EE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 Dashboard with </a:t>
            </a:r>
            <a:r>
              <a:rPr lang="en-US" dirty="0" err="1">
                <a:solidFill>
                  <a:schemeClr val="tx2"/>
                </a:solidFill>
                <a:latin typeface="Abadi"/>
              </a:rPr>
              <a:t>Plotly</a:t>
            </a:r>
            <a:r>
              <a:rPr lang="en-US" dirty="0">
                <a:solidFill>
                  <a:schemeClr val="tx2"/>
                </a:solidFill>
                <a:latin typeface="Abadi"/>
              </a:rPr>
              <a:t> Dash</a:t>
            </a:r>
          </a:p>
        </p:txBody>
      </p:sp>
      <p:sp>
        <p:nvSpPr>
          <p:cNvPr id="2" name="Rectángulo: esquinas redondeadas 1">
            <a:extLst>
              <a:ext uri="{FF2B5EF4-FFF2-40B4-BE49-F238E27FC236}">
                <a16:creationId xmlns:a16="http://schemas.microsoft.com/office/drawing/2014/main" id="{5B8E1FD5-6018-DAC4-9E65-EDE6B1C08A71}"/>
              </a:ext>
            </a:extLst>
          </p:cNvPr>
          <p:cNvSpPr/>
          <p:nvPr/>
        </p:nvSpPr>
        <p:spPr>
          <a:xfrm>
            <a:off x="928913" y="2066165"/>
            <a:ext cx="4588042" cy="17070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 Dropdown for Launch Site Selection:   </a:t>
            </a:r>
          </a:p>
          <a:p>
            <a:pPr marL="285750" indent="-285750">
              <a:buFontTx/>
              <a:buChar char="-"/>
            </a:pPr>
            <a:r>
              <a:rPr lang="en-US" sz="1600" dirty="0">
                <a:latin typeface="Abadi" panose="020B0604020104020204" pitchFamily="34" charset="0"/>
              </a:rPr>
              <a:t>Allows users to filter the data and plots based on the selected launch site.  </a:t>
            </a:r>
          </a:p>
          <a:p>
            <a:pPr marL="285750" indent="-285750">
              <a:buFontTx/>
              <a:buChar char="-"/>
            </a:pPr>
            <a:r>
              <a:rPr lang="en-US" sz="1600" dirty="0">
                <a:latin typeface="Abadi" panose="020B0604020104020204" pitchFamily="34" charset="0"/>
              </a:rPr>
              <a:t>Provides a focused view of the performance and statistics for a specific site.</a:t>
            </a:r>
            <a:endParaRPr lang="es-ES" sz="1600" dirty="0">
              <a:latin typeface="Abadi" panose="020B0604020104020204" pitchFamily="34" charset="0"/>
            </a:endParaRPr>
          </a:p>
        </p:txBody>
      </p:sp>
      <p:sp>
        <p:nvSpPr>
          <p:cNvPr id="6" name="Rectángulo: esquinas redondeadas 5">
            <a:extLst>
              <a:ext uri="{FF2B5EF4-FFF2-40B4-BE49-F238E27FC236}">
                <a16:creationId xmlns:a16="http://schemas.microsoft.com/office/drawing/2014/main" id="{26420BC0-63D8-F3D8-C383-ADCD3D5178BE}"/>
              </a:ext>
            </a:extLst>
          </p:cNvPr>
          <p:cNvSpPr/>
          <p:nvPr/>
        </p:nvSpPr>
        <p:spPr>
          <a:xfrm>
            <a:off x="940610" y="4368278"/>
            <a:ext cx="4588042" cy="17070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badi" panose="020B0604020104020204" pitchFamily="34" charset="0"/>
              </a:rPr>
              <a:t>Slider for Payload Mass Range:  </a:t>
            </a:r>
          </a:p>
          <a:p>
            <a:r>
              <a:rPr lang="en-US" sz="1600" dirty="0">
                <a:latin typeface="Abadi" panose="020B0604020104020204" pitchFamily="34" charset="0"/>
              </a:rPr>
              <a:t> - Enables users to adjust the range of payload masses to be displayed in the plots. </a:t>
            </a:r>
          </a:p>
          <a:p>
            <a:r>
              <a:rPr lang="en-US" sz="1600" dirty="0">
                <a:latin typeface="Abadi" panose="020B0604020104020204" pitchFamily="34" charset="0"/>
              </a:rPr>
              <a:t>  - Helps in analyzing trends and patterns within a specific payload mass range.</a:t>
            </a:r>
            <a:endParaRPr lang="es-ES" dirty="0"/>
          </a:p>
        </p:txBody>
      </p:sp>
      <p:sp>
        <p:nvSpPr>
          <p:cNvPr id="9" name="CuadroTexto 8">
            <a:extLst>
              <a:ext uri="{FF2B5EF4-FFF2-40B4-BE49-F238E27FC236}">
                <a16:creationId xmlns:a16="http://schemas.microsoft.com/office/drawing/2014/main" id="{ECE59844-391B-AB94-E6DC-B7BC5B7781F9}"/>
              </a:ext>
            </a:extLst>
          </p:cNvPr>
          <p:cNvSpPr txBox="1"/>
          <p:nvPr/>
        </p:nvSpPr>
        <p:spPr>
          <a:xfrm rot="16200000">
            <a:off x="-717179" y="3451651"/>
            <a:ext cx="2204878" cy="584775"/>
          </a:xfrm>
          <a:prstGeom prst="rect">
            <a:avLst/>
          </a:prstGeom>
          <a:noFill/>
        </p:spPr>
        <p:txBody>
          <a:bodyPr wrap="square">
            <a:spAutoFit/>
          </a:bodyPr>
          <a:lstStyle/>
          <a:p>
            <a:r>
              <a:rPr lang="es-ES" sz="3200" dirty="0" err="1">
                <a:solidFill>
                  <a:schemeClr val="tx2"/>
                </a:solidFill>
                <a:latin typeface="Abadi" panose="020B0604020104020204" pitchFamily="34" charset="0"/>
              </a:rPr>
              <a:t>Interactions</a:t>
            </a:r>
            <a:endParaRPr lang="es-ES" sz="3200" dirty="0">
              <a:solidFill>
                <a:schemeClr val="tx2"/>
              </a:solidFill>
              <a:latin typeface="Abadi" panose="020B0604020104020204" pitchFamily="34" charset="0"/>
            </a:endParaRPr>
          </a:p>
        </p:txBody>
      </p:sp>
      <p:pic>
        <p:nvPicPr>
          <p:cNvPr id="8" name="Imagen 7" descr="Imagen que contiene Interfaz de usuario gráfica&#10;&#10;Descripción generada automáticamente">
            <a:extLst>
              <a:ext uri="{FF2B5EF4-FFF2-40B4-BE49-F238E27FC236}">
                <a16:creationId xmlns:a16="http://schemas.microsoft.com/office/drawing/2014/main" id="{7AF23757-BDD6-37B4-FDF5-77DE96B656B6}"/>
              </a:ext>
            </a:extLst>
          </p:cNvPr>
          <p:cNvPicPr>
            <a:picLocks noChangeAspect="1"/>
          </p:cNvPicPr>
          <p:nvPr/>
        </p:nvPicPr>
        <p:blipFill>
          <a:blip r:embed="rId3"/>
          <a:stretch>
            <a:fillRect/>
          </a:stretch>
        </p:blipFill>
        <p:spPr>
          <a:xfrm>
            <a:off x="5791614" y="2250420"/>
            <a:ext cx="6151004" cy="1338570"/>
          </a:xfrm>
          <a:prstGeom prst="rect">
            <a:avLst/>
          </a:prstGeom>
        </p:spPr>
      </p:pic>
      <p:pic>
        <p:nvPicPr>
          <p:cNvPr id="11" name="Imagen 10">
            <a:extLst>
              <a:ext uri="{FF2B5EF4-FFF2-40B4-BE49-F238E27FC236}">
                <a16:creationId xmlns:a16="http://schemas.microsoft.com/office/drawing/2014/main" id="{AFFA6A2D-C754-9E31-B7AD-9E7F0BBBDD25}"/>
              </a:ext>
            </a:extLst>
          </p:cNvPr>
          <p:cNvPicPr>
            <a:picLocks noChangeAspect="1"/>
          </p:cNvPicPr>
          <p:nvPr/>
        </p:nvPicPr>
        <p:blipFill>
          <a:blip r:embed="rId4"/>
          <a:stretch>
            <a:fillRect/>
          </a:stretch>
        </p:blipFill>
        <p:spPr>
          <a:xfrm>
            <a:off x="5791614" y="4684879"/>
            <a:ext cx="6151004" cy="849254"/>
          </a:xfrm>
          <a:prstGeom prst="rect">
            <a:avLst/>
          </a:prstGeom>
        </p:spPr>
      </p:pic>
    </p:spTree>
    <p:extLst>
      <p:ext uri="{BB962C8B-B14F-4D97-AF65-F5344CB8AC3E}">
        <p14:creationId xmlns:p14="http://schemas.microsoft.com/office/powerpoint/2010/main" val="25086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15F5C53-B29C-A21F-058A-142832DDAB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0CE23C-0F74-141D-786C-80B2E44A97E7}"/>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2FE91433-CF39-4D3A-0005-61156F11BC5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 Dashboard with </a:t>
            </a:r>
            <a:r>
              <a:rPr lang="en-US" dirty="0" err="1">
                <a:solidFill>
                  <a:schemeClr val="tx2"/>
                </a:solidFill>
                <a:latin typeface="Abadi"/>
              </a:rPr>
              <a:t>Plotly</a:t>
            </a:r>
            <a:r>
              <a:rPr lang="en-US" dirty="0">
                <a:solidFill>
                  <a:schemeClr val="tx2"/>
                </a:solidFill>
                <a:latin typeface="Abadi"/>
              </a:rPr>
              <a:t> Dash</a:t>
            </a:r>
          </a:p>
        </p:txBody>
      </p:sp>
      <p:sp>
        <p:nvSpPr>
          <p:cNvPr id="5" name="Content Placeholder 4">
            <a:extLst>
              <a:ext uri="{FF2B5EF4-FFF2-40B4-BE49-F238E27FC236}">
                <a16:creationId xmlns:a16="http://schemas.microsoft.com/office/drawing/2014/main" id="{CEA3267E-18BD-BDE3-008E-4C39C18F58B3}"/>
              </a:ext>
            </a:extLst>
          </p:cNvPr>
          <p:cNvSpPr txBox="1">
            <a:spLocks/>
          </p:cNvSpPr>
          <p:nvPr/>
        </p:nvSpPr>
        <p:spPr>
          <a:xfrm>
            <a:off x="770010" y="1825625"/>
            <a:ext cx="9745589"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latin typeface="Abadi" panose="020B0604020104020204" pitchFamily="34" charset="0"/>
              </a:rPr>
              <a:t>Reasons for Adding These Plots and Interactions:</a:t>
            </a:r>
          </a:p>
          <a:p>
            <a:pPr lvl="1"/>
            <a:r>
              <a:rPr lang="en-US" b="1" dirty="0">
                <a:solidFill>
                  <a:schemeClr val="tx2"/>
                </a:solidFill>
                <a:latin typeface="Abadi" panose="020B0604020104020204" pitchFamily="34" charset="0"/>
              </a:rPr>
              <a:t>Payload Mass Distribution Plot: </a:t>
            </a:r>
            <a:r>
              <a:rPr lang="en-US" dirty="0">
                <a:solidFill>
                  <a:schemeClr val="tx2"/>
                </a:solidFill>
                <a:latin typeface="Abadi" panose="020B0604020104020204" pitchFamily="34" charset="0"/>
              </a:rPr>
              <a:t>To give users an overview of the payload capacities handled by SpaceX.</a:t>
            </a:r>
          </a:p>
          <a:p>
            <a:pPr lvl="1"/>
            <a:r>
              <a:rPr lang="en-US" b="1" dirty="0">
                <a:solidFill>
                  <a:schemeClr val="tx2"/>
                </a:solidFill>
                <a:latin typeface="Abadi" panose="020B0604020104020204" pitchFamily="34" charset="0"/>
              </a:rPr>
              <a:t>Launch Success Rate by Site: </a:t>
            </a:r>
            <a:r>
              <a:rPr lang="en-US" dirty="0">
                <a:solidFill>
                  <a:schemeClr val="tx2"/>
                </a:solidFill>
                <a:latin typeface="Abadi" panose="020B0604020104020204" pitchFamily="34" charset="0"/>
              </a:rPr>
              <a:t>To compare the performance of different launch sites and identify any site-specific issues or strengths.</a:t>
            </a:r>
          </a:p>
          <a:p>
            <a:pPr lvl="1"/>
            <a:r>
              <a:rPr lang="en-US" b="1" dirty="0">
                <a:solidFill>
                  <a:schemeClr val="tx2"/>
                </a:solidFill>
                <a:latin typeface="Abadi" panose="020B0604020104020204" pitchFamily="34" charset="0"/>
              </a:rPr>
              <a:t>Correlation between Payload and Success: </a:t>
            </a:r>
            <a:r>
              <a:rPr lang="en-US" dirty="0">
                <a:solidFill>
                  <a:schemeClr val="tx2"/>
                </a:solidFill>
                <a:latin typeface="Abadi" panose="020B0604020104020204" pitchFamily="34" charset="0"/>
              </a:rPr>
              <a:t>To investigate if there is any significant impact of payload mass on the success of launches.</a:t>
            </a:r>
          </a:p>
          <a:p>
            <a:pPr lvl="1"/>
            <a:r>
              <a:rPr lang="en-US" b="1" dirty="0">
                <a:solidFill>
                  <a:schemeClr val="tx2"/>
                </a:solidFill>
                <a:latin typeface="Abadi" panose="020B0604020104020204" pitchFamily="34" charset="0"/>
              </a:rPr>
              <a:t>Dropdown for Launch Site Selection: </a:t>
            </a:r>
            <a:r>
              <a:rPr lang="en-US" dirty="0">
                <a:solidFill>
                  <a:schemeClr val="tx2"/>
                </a:solidFill>
                <a:latin typeface="Abadi" panose="020B0604020104020204" pitchFamily="34" charset="0"/>
              </a:rPr>
              <a:t>To provide a customizable and interactive experience, allowing users to drill down into specific sites.</a:t>
            </a:r>
          </a:p>
          <a:p>
            <a:pPr lvl="1"/>
            <a:r>
              <a:rPr lang="en-US" b="1" dirty="0">
                <a:solidFill>
                  <a:schemeClr val="tx2"/>
                </a:solidFill>
                <a:latin typeface="Abadi" panose="020B0604020104020204" pitchFamily="34" charset="0"/>
              </a:rPr>
              <a:t>Slider for Payload Mass Range: </a:t>
            </a:r>
            <a:r>
              <a:rPr lang="en-US" dirty="0">
                <a:solidFill>
                  <a:schemeClr val="tx2"/>
                </a:solidFill>
                <a:latin typeface="Abadi" panose="020B0604020104020204" pitchFamily="34" charset="0"/>
              </a:rPr>
              <a:t>To enable detailed analysis within user-defined payload mass ranges, making the dashboard more flexible and informative.</a:t>
            </a:r>
          </a:p>
          <a:p>
            <a:endParaRPr lang="en-US" dirty="0"/>
          </a:p>
        </p:txBody>
      </p:sp>
    </p:spTree>
    <p:extLst>
      <p:ext uri="{BB962C8B-B14F-4D97-AF65-F5344CB8AC3E}">
        <p14:creationId xmlns:p14="http://schemas.microsoft.com/office/powerpoint/2010/main" val="221397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651AD7D-7B73-B33C-E7CE-C4FB6C2584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171898-2985-8F1B-6E06-3ED77C4468C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45E6B283-5C74-76CD-8A23-1EE43CDEE8F0}"/>
              </a:ext>
            </a:extLst>
          </p:cNvPr>
          <p:cNvSpPr txBox="1">
            <a:spLocks/>
          </p:cNvSpPr>
          <p:nvPr/>
        </p:nvSpPr>
        <p:spPr>
          <a:xfrm>
            <a:off x="770011" y="108156"/>
            <a:ext cx="4300019" cy="10726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Predictive Analysis (Classification)</a:t>
            </a:r>
          </a:p>
        </p:txBody>
      </p:sp>
      <p:sp>
        <p:nvSpPr>
          <p:cNvPr id="2" name="Rectángulo: esquinas redondeadas 1">
            <a:extLst>
              <a:ext uri="{FF2B5EF4-FFF2-40B4-BE49-F238E27FC236}">
                <a16:creationId xmlns:a16="http://schemas.microsoft.com/office/drawing/2014/main" id="{48D88376-0404-4BA3-29DE-138DB14402E8}"/>
              </a:ext>
            </a:extLst>
          </p:cNvPr>
          <p:cNvSpPr/>
          <p:nvPr/>
        </p:nvSpPr>
        <p:spPr>
          <a:xfrm>
            <a:off x="661855" y="1745673"/>
            <a:ext cx="4614789" cy="46815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Confusion Matrix</a:t>
            </a:r>
          </a:p>
          <a:p>
            <a:pPr marL="285750" indent="-285750">
              <a:buFont typeface="Arial" panose="020B0604020202020204" pitchFamily="34" charset="0"/>
              <a:buChar char="•"/>
            </a:pPr>
            <a:r>
              <a:rPr lang="en-US" b="1" dirty="0">
                <a:latin typeface="Abadi" panose="020B0604020104020204" pitchFamily="34" charset="0"/>
              </a:rPr>
              <a:t>Description: </a:t>
            </a:r>
            <a:r>
              <a:rPr lang="en-US" dirty="0">
                <a:latin typeface="Abadi" panose="020B0604020104020204" pitchFamily="34" charset="0"/>
              </a:rPr>
              <a:t>Shows the model's performance in terms of true positives, false positives, true negatives, and false negatives.</a:t>
            </a:r>
          </a:p>
          <a:p>
            <a:pPr marL="285750" indent="-285750">
              <a:buFont typeface="Arial" panose="020B0604020202020204" pitchFamily="34" charset="0"/>
              <a:buChar char="•"/>
            </a:pPr>
            <a:r>
              <a:rPr lang="en-US" b="1" dirty="0">
                <a:latin typeface="Abadi" panose="020B0604020104020204" pitchFamily="34" charset="0"/>
              </a:rPr>
              <a:t>Key Points:</a:t>
            </a:r>
          </a:p>
          <a:p>
            <a:pPr marL="742950" lvl="1" indent="-285750">
              <a:buFont typeface="Arial" panose="020B0604020202020204" pitchFamily="34" charset="0"/>
              <a:buChar char="•"/>
            </a:pPr>
            <a:r>
              <a:rPr lang="en-US" b="1" dirty="0">
                <a:latin typeface="Abadi" panose="020B0604020104020204" pitchFamily="34" charset="0"/>
              </a:rPr>
              <a:t>True Positives (TP): </a:t>
            </a:r>
            <a:r>
              <a:rPr lang="en-US" dirty="0">
                <a:latin typeface="Abadi" panose="020B0604020104020204" pitchFamily="34" charset="0"/>
              </a:rPr>
              <a:t>Correct predictions of successful landing.</a:t>
            </a:r>
          </a:p>
          <a:p>
            <a:pPr marL="742950" lvl="1" indent="-285750">
              <a:buFont typeface="Arial" panose="020B0604020202020204" pitchFamily="34" charset="0"/>
              <a:buChar char="•"/>
            </a:pPr>
            <a:r>
              <a:rPr lang="en-US" b="1" dirty="0">
                <a:latin typeface="Abadi" panose="020B0604020104020204" pitchFamily="34" charset="0"/>
              </a:rPr>
              <a:t>False Positives (FP): </a:t>
            </a:r>
            <a:r>
              <a:rPr lang="en-US" dirty="0">
                <a:latin typeface="Abadi" panose="020B0604020104020204" pitchFamily="34" charset="0"/>
              </a:rPr>
              <a:t>Incorrect predictions of successful landing.</a:t>
            </a:r>
          </a:p>
          <a:p>
            <a:pPr marL="742950" lvl="1" indent="-285750">
              <a:buFont typeface="Arial" panose="020B0604020202020204" pitchFamily="34" charset="0"/>
              <a:buChar char="•"/>
            </a:pPr>
            <a:r>
              <a:rPr lang="en-US" b="1" dirty="0">
                <a:latin typeface="Abadi" panose="020B0604020104020204" pitchFamily="34" charset="0"/>
              </a:rPr>
              <a:t>True Negatives (TN): </a:t>
            </a:r>
            <a:r>
              <a:rPr lang="en-US" dirty="0">
                <a:latin typeface="Abadi" panose="020B0604020104020204" pitchFamily="34" charset="0"/>
              </a:rPr>
              <a:t>Correct predictions of no landing.</a:t>
            </a:r>
          </a:p>
          <a:p>
            <a:pPr marL="742950" lvl="1" indent="-285750">
              <a:buFont typeface="Arial" panose="020B0604020202020204" pitchFamily="34" charset="0"/>
              <a:buChar char="•"/>
            </a:pPr>
            <a:r>
              <a:rPr lang="en-US" b="1" dirty="0">
                <a:latin typeface="Abadi" panose="020B0604020104020204" pitchFamily="34" charset="0"/>
              </a:rPr>
              <a:t>False Negatives (FN): </a:t>
            </a:r>
            <a:r>
              <a:rPr lang="en-US" dirty="0">
                <a:latin typeface="Abadi" panose="020B0604020104020204" pitchFamily="34" charset="0"/>
              </a:rPr>
              <a:t>Incorrect predictions of no landing.</a:t>
            </a:r>
            <a:endParaRPr lang="es-ES" sz="1600" dirty="0">
              <a:latin typeface="Abadi" panose="020B0604020104020204" pitchFamily="34" charset="0"/>
            </a:endParaRPr>
          </a:p>
        </p:txBody>
      </p:sp>
      <p:pic>
        <p:nvPicPr>
          <p:cNvPr id="6" name="Imagen 5" descr="Gráfico&#10;&#10;Descripción generada automáticamente">
            <a:extLst>
              <a:ext uri="{FF2B5EF4-FFF2-40B4-BE49-F238E27FC236}">
                <a16:creationId xmlns:a16="http://schemas.microsoft.com/office/drawing/2014/main" id="{3AE85A0C-A1C1-2788-52F6-55305A030579}"/>
              </a:ext>
            </a:extLst>
          </p:cNvPr>
          <p:cNvPicPr>
            <a:picLocks noChangeAspect="1"/>
          </p:cNvPicPr>
          <p:nvPr/>
        </p:nvPicPr>
        <p:blipFill>
          <a:blip r:embed="rId3"/>
          <a:stretch>
            <a:fillRect/>
          </a:stretch>
        </p:blipFill>
        <p:spPr>
          <a:xfrm>
            <a:off x="6194363" y="1883333"/>
            <a:ext cx="4846330" cy="4142240"/>
          </a:xfrm>
          <a:prstGeom prst="rect">
            <a:avLst/>
          </a:prstGeom>
        </p:spPr>
      </p:pic>
      <p:pic>
        <p:nvPicPr>
          <p:cNvPr id="5" name="Imagen 4" descr="Forma&#10;&#10;Descripción generada automáticamente con confianza baja">
            <a:hlinkClick r:id="rId4"/>
            <a:extLst>
              <a:ext uri="{FF2B5EF4-FFF2-40B4-BE49-F238E27FC236}">
                <a16:creationId xmlns:a16="http://schemas.microsoft.com/office/drawing/2014/main" id="{1109DC58-306D-506E-B113-74996F39F705}"/>
              </a:ext>
            </a:extLst>
          </p:cNvPr>
          <p:cNvPicPr>
            <a:picLocks noChangeAspect="1"/>
          </p:cNvPicPr>
          <p:nvPr/>
        </p:nvPicPr>
        <p:blipFill>
          <a:blip r:embed="rId5"/>
          <a:stretch>
            <a:fillRect/>
          </a:stretch>
        </p:blipFill>
        <p:spPr>
          <a:xfrm>
            <a:off x="5359885" y="250712"/>
            <a:ext cx="736115" cy="694432"/>
          </a:xfrm>
          <a:prstGeom prst="rect">
            <a:avLst/>
          </a:prstGeom>
        </p:spPr>
      </p:pic>
      <p:sp>
        <p:nvSpPr>
          <p:cNvPr id="8" name="CuadroTexto 7">
            <a:extLst>
              <a:ext uri="{FF2B5EF4-FFF2-40B4-BE49-F238E27FC236}">
                <a16:creationId xmlns:a16="http://schemas.microsoft.com/office/drawing/2014/main" id="{198E382E-63BA-3144-9A69-5F3FEB2C01E5}"/>
              </a:ext>
            </a:extLst>
          </p:cNvPr>
          <p:cNvSpPr txBox="1"/>
          <p:nvPr/>
        </p:nvSpPr>
        <p:spPr>
          <a:xfrm>
            <a:off x="6385855" y="257438"/>
            <a:ext cx="5452184" cy="923330"/>
          </a:xfrm>
          <a:prstGeom prst="rect">
            <a:avLst/>
          </a:prstGeom>
          <a:noFill/>
        </p:spPr>
        <p:txBody>
          <a:bodyPr wrap="square">
            <a:spAutoFit/>
          </a:bodyPr>
          <a:lstStyle/>
          <a:p>
            <a:r>
              <a:rPr lang="es-ES" dirty="0"/>
              <a:t>https://github.com/CriselPy/Spacex-launch-data/blob/main/Predictive%20Analysis%20(Classification)/SpaceX-Machine-Learning-Prediction-Part-5-v1.ipynb</a:t>
            </a:r>
          </a:p>
        </p:txBody>
      </p:sp>
    </p:spTree>
    <p:extLst>
      <p:ext uri="{BB962C8B-B14F-4D97-AF65-F5344CB8AC3E}">
        <p14:creationId xmlns:p14="http://schemas.microsoft.com/office/powerpoint/2010/main" val="849904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Predictive Analysis (Classification)</a:t>
            </a:r>
          </a:p>
        </p:txBody>
      </p:sp>
      <p:sp>
        <p:nvSpPr>
          <p:cNvPr id="2" name="Rectángulo: esquinas redondeadas 1">
            <a:extLst>
              <a:ext uri="{FF2B5EF4-FFF2-40B4-BE49-F238E27FC236}">
                <a16:creationId xmlns:a16="http://schemas.microsoft.com/office/drawing/2014/main" id="{34837279-092A-4135-FBDC-51ADE866BFEB}"/>
              </a:ext>
            </a:extLst>
          </p:cNvPr>
          <p:cNvSpPr/>
          <p:nvPr/>
        </p:nvSpPr>
        <p:spPr>
          <a:xfrm>
            <a:off x="770010" y="1745673"/>
            <a:ext cx="4614789" cy="46815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2. ROC Curve (Receiver Operating Characteristic)</a:t>
            </a:r>
          </a:p>
          <a:p>
            <a:r>
              <a:rPr lang="en-US" b="1" dirty="0">
                <a:latin typeface="Abadi" panose="020B0604020104020204" pitchFamily="34" charset="0"/>
              </a:rPr>
              <a:t>Description: </a:t>
            </a:r>
            <a:r>
              <a:rPr lang="en-US" dirty="0">
                <a:latin typeface="Abadi" panose="020B0604020104020204" pitchFamily="34" charset="0"/>
              </a:rPr>
              <a:t>Shows the model's ability to distinguish between classes.</a:t>
            </a:r>
          </a:p>
          <a:p>
            <a:r>
              <a:rPr lang="en-US" b="1" dirty="0">
                <a:latin typeface="Abadi" panose="020B0604020104020204" pitchFamily="34" charset="0"/>
              </a:rPr>
              <a:t>Key Points:</a:t>
            </a:r>
          </a:p>
          <a:p>
            <a:pPr algn="ctr"/>
            <a:endParaRPr lang="en-US" dirty="0">
              <a:latin typeface="Abadi" panose="020B0604020104020204" pitchFamily="34" charset="0"/>
            </a:endParaRPr>
          </a:p>
          <a:p>
            <a:pPr marL="742950" lvl="1" indent="-285750">
              <a:buFont typeface="Arial" panose="020B0604020202020204" pitchFamily="34" charset="0"/>
              <a:buChar char="•"/>
            </a:pPr>
            <a:r>
              <a:rPr lang="en-US" b="1" dirty="0">
                <a:latin typeface="Abadi" panose="020B0604020104020204" pitchFamily="34" charset="0"/>
              </a:rPr>
              <a:t>X-axis</a:t>
            </a:r>
            <a:r>
              <a:rPr lang="en-US" dirty="0">
                <a:latin typeface="Abadi" panose="020B0604020104020204" pitchFamily="34" charset="0"/>
              </a:rPr>
              <a:t> (False Positive Rate): Rate of false positives.</a:t>
            </a:r>
          </a:p>
          <a:p>
            <a:pPr marL="742950" lvl="1" indent="-285750">
              <a:buFont typeface="Arial" panose="020B0604020202020204" pitchFamily="34" charset="0"/>
              <a:buChar char="•"/>
            </a:pPr>
            <a:r>
              <a:rPr lang="en-US" b="1" dirty="0">
                <a:latin typeface="Abadi" panose="020B0604020104020204" pitchFamily="34" charset="0"/>
              </a:rPr>
              <a:t>Y-axis</a:t>
            </a:r>
            <a:r>
              <a:rPr lang="en-US" dirty="0">
                <a:latin typeface="Abadi" panose="020B0604020104020204" pitchFamily="34" charset="0"/>
              </a:rPr>
              <a:t> (True Positive Rate): Rate of true positives.</a:t>
            </a:r>
          </a:p>
          <a:p>
            <a:pPr marL="742950" lvl="1" indent="-285750">
              <a:buFont typeface="Arial" panose="020B0604020202020204" pitchFamily="34" charset="0"/>
              <a:buChar char="•"/>
            </a:pPr>
            <a:r>
              <a:rPr lang="en-US" b="1" dirty="0">
                <a:latin typeface="Abadi" panose="020B0604020104020204" pitchFamily="34" charset="0"/>
              </a:rPr>
              <a:t>AUC</a:t>
            </a:r>
            <a:r>
              <a:rPr lang="en-US" dirty="0">
                <a:latin typeface="Abadi" panose="020B0604020104020204" pitchFamily="34" charset="0"/>
              </a:rPr>
              <a:t> (Area Under Curve): Area under the curve; the closer to 1, the better.</a:t>
            </a:r>
            <a:endParaRPr lang="es-ES" dirty="0">
              <a:latin typeface="Abadi" panose="020B0604020104020204" pitchFamily="34" charset="0"/>
            </a:endParaRPr>
          </a:p>
        </p:txBody>
      </p:sp>
      <p:pic>
        <p:nvPicPr>
          <p:cNvPr id="8" name="Imagen 7" descr="Imagen que contiene Interfaz de usuario gráfica&#10;&#10;Descripción generada automáticamente">
            <a:extLst>
              <a:ext uri="{FF2B5EF4-FFF2-40B4-BE49-F238E27FC236}">
                <a16:creationId xmlns:a16="http://schemas.microsoft.com/office/drawing/2014/main" id="{EE8767E6-64DD-4DD2-9E0A-093FC45D2F56}"/>
              </a:ext>
            </a:extLst>
          </p:cNvPr>
          <p:cNvPicPr>
            <a:picLocks noChangeAspect="1"/>
          </p:cNvPicPr>
          <p:nvPr/>
        </p:nvPicPr>
        <p:blipFill>
          <a:blip r:embed="rId3"/>
          <a:stretch>
            <a:fillRect/>
          </a:stretch>
        </p:blipFill>
        <p:spPr>
          <a:xfrm>
            <a:off x="6291607" y="1883333"/>
            <a:ext cx="4846330" cy="414224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2D0FBA3-1A8F-4048-3566-FB02356D9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8CCBAA-1802-016B-5EC0-522662D20B3A}"/>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3" name="Title 1">
            <a:extLst>
              <a:ext uri="{FF2B5EF4-FFF2-40B4-BE49-F238E27FC236}">
                <a16:creationId xmlns:a16="http://schemas.microsoft.com/office/drawing/2014/main" id="{ADC643FD-1616-F8FB-4657-AC463DA90FB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Predictive Analysis (Classification)</a:t>
            </a:r>
          </a:p>
        </p:txBody>
      </p:sp>
      <p:sp>
        <p:nvSpPr>
          <p:cNvPr id="2" name="Rectángulo: esquinas redondeadas 1">
            <a:extLst>
              <a:ext uri="{FF2B5EF4-FFF2-40B4-BE49-F238E27FC236}">
                <a16:creationId xmlns:a16="http://schemas.microsoft.com/office/drawing/2014/main" id="{72171C0B-2087-22E3-039D-2915AB2CABF2}"/>
              </a:ext>
            </a:extLst>
          </p:cNvPr>
          <p:cNvSpPr/>
          <p:nvPr/>
        </p:nvSpPr>
        <p:spPr>
          <a:xfrm>
            <a:off x="770010" y="1745673"/>
            <a:ext cx="4614789" cy="46815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Abadi" panose="020B0604020104020204" pitchFamily="34" charset="0"/>
              </a:rPr>
              <a:t>3. </a:t>
            </a:r>
            <a:r>
              <a:rPr lang="es-ES" b="1" dirty="0" err="1">
                <a:latin typeface="Abadi" panose="020B0604020104020204" pitchFamily="34" charset="0"/>
              </a:rPr>
              <a:t>Precision</a:t>
            </a:r>
            <a:r>
              <a:rPr lang="es-ES" b="1" dirty="0">
                <a:latin typeface="Abadi" panose="020B0604020104020204" pitchFamily="34" charset="0"/>
              </a:rPr>
              <a:t> vs </a:t>
            </a:r>
            <a:r>
              <a:rPr lang="es-ES" b="1" dirty="0" err="1">
                <a:latin typeface="Abadi" panose="020B0604020104020204" pitchFamily="34" charset="0"/>
              </a:rPr>
              <a:t>Parameters</a:t>
            </a:r>
            <a:endParaRPr lang="es-ES" b="1" dirty="0">
              <a:latin typeface="Abadi" panose="020B0604020104020204" pitchFamily="34" charset="0"/>
            </a:endParaRPr>
          </a:p>
          <a:p>
            <a:pPr marL="285750" indent="-285750">
              <a:buFont typeface="Arial" panose="020B0604020202020204" pitchFamily="34" charset="0"/>
              <a:buChar char="•"/>
            </a:pPr>
            <a:r>
              <a:rPr lang="es-ES" b="1" dirty="0" err="1">
                <a:latin typeface="Abadi" panose="020B0604020104020204" pitchFamily="34" charset="0"/>
              </a:rPr>
              <a:t>Description</a:t>
            </a:r>
            <a:r>
              <a:rPr lang="es-ES" b="1" dirty="0">
                <a:latin typeface="Abadi" panose="020B0604020104020204" pitchFamily="34" charset="0"/>
              </a:rPr>
              <a:t>: </a:t>
            </a:r>
            <a:r>
              <a:rPr lang="es-ES" dirty="0">
                <a:latin typeface="Abadi" panose="020B0604020104020204" pitchFamily="34" charset="0"/>
              </a:rPr>
              <a:t>Shows </a:t>
            </a:r>
            <a:r>
              <a:rPr lang="es-ES" dirty="0" err="1">
                <a:latin typeface="Abadi" panose="020B0604020104020204" pitchFamily="34" charset="0"/>
              </a:rPr>
              <a:t>how</a:t>
            </a:r>
            <a:r>
              <a:rPr lang="es-ES" dirty="0">
                <a:latin typeface="Abadi" panose="020B0604020104020204" pitchFamily="34" charset="0"/>
              </a:rPr>
              <a:t> </a:t>
            </a:r>
            <a:r>
              <a:rPr lang="es-ES" dirty="0" err="1">
                <a:latin typeface="Abadi" panose="020B0604020104020204" pitchFamily="34" charset="0"/>
              </a:rPr>
              <a:t>the</a:t>
            </a:r>
            <a:r>
              <a:rPr lang="es-ES" dirty="0">
                <a:latin typeface="Abadi" panose="020B0604020104020204" pitchFamily="34" charset="0"/>
              </a:rPr>
              <a:t> </a:t>
            </a:r>
            <a:r>
              <a:rPr lang="es-ES" dirty="0" err="1">
                <a:latin typeface="Abadi" panose="020B0604020104020204" pitchFamily="34" charset="0"/>
              </a:rPr>
              <a:t>model's</a:t>
            </a:r>
            <a:r>
              <a:rPr lang="es-ES" dirty="0">
                <a:latin typeface="Abadi" panose="020B0604020104020204" pitchFamily="34" charset="0"/>
              </a:rPr>
              <a:t> </a:t>
            </a:r>
            <a:r>
              <a:rPr lang="es-ES" dirty="0" err="1">
                <a:latin typeface="Abadi" panose="020B0604020104020204" pitchFamily="34" charset="0"/>
              </a:rPr>
              <a:t>precision</a:t>
            </a:r>
            <a:r>
              <a:rPr lang="es-ES" dirty="0">
                <a:latin typeface="Abadi" panose="020B0604020104020204" pitchFamily="34" charset="0"/>
              </a:rPr>
              <a:t> varies </a:t>
            </a:r>
            <a:r>
              <a:rPr lang="es-ES" dirty="0" err="1">
                <a:latin typeface="Abadi" panose="020B0604020104020204" pitchFamily="34" charset="0"/>
              </a:rPr>
              <a:t>with</a:t>
            </a:r>
            <a:r>
              <a:rPr lang="es-ES" dirty="0">
                <a:latin typeface="Abadi" panose="020B0604020104020204" pitchFamily="34" charset="0"/>
              </a:rPr>
              <a:t> </a:t>
            </a:r>
            <a:r>
              <a:rPr lang="es-ES" dirty="0" err="1">
                <a:latin typeface="Abadi" panose="020B0604020104020204" pitchFamily="34" charset="0"/>
              </a:rPr>
              <a:t>different</a:t>
            </a:r>
            <a:r>
              <a:rPr lang="es-ES" dirty="0">
                <a:latin typeface="Abadi" panose="020B0604020104020204" pitchFamily="34" charset="0"/>
              </a:rPr>
              <a:t> </a:t>
            </a:r>
            <a:r>
              <a:rPr lang="es-ES" dirty="0" err="1">
                <a:latin typeface="Abadi" panose="020B0604020104020204" pitchFamily="34" charset="0"/>
              </a:rPr>
              <a:t>parameter</a:t>
            </a:r>
            <a:r>
              <a:rPr lang="es-ES" dirty="0">
                <a:latin typeface="Abadi" panose="020B0604020104020204" pitchFamily="34" charset="0"/>
              </a:rPr>
              <a:t> </a:t>
            </a:r>
            <a:r>
              <a:rPr lang="es-ES" dirty="0" err="1">
                <a:latin typeface="Abadi" panose="020B0604020104020204" pitchFamily="34" charset="0"/>
              </a:rPr>
              <a:t>values</a:t>
            </a:r>
            <a:r>
              <a:rPr lang="es-ES" dirty="0">
                <a:latin typeface="Abadi" panose="020B0604020104020204" pitchFamily="34" charset="0"/>
              </a:rPr>
              <a:t>.</a:t>
            </a:r>
          </a:p>
          <a:p>
            <a:pPr marL="285750" indent="-285750">
              <a:buFont typeface="Arial" panose="020B0604020202020204" pitchFamily="34" charset="0"/>
              <a:buChar char="•"/>
            </a:pPr>
            <a:r>
              <a:rPr lang="es-ES" b="1" dirty="0">
                <a:latin typeface="Abadi" panose="020B0604020104020204" pitchFamily="34" charset="0"/>
              </a:rPr>
              <a:t>Key </a:t>
            </a:r>
            <a:r>
              <a:rPr lang="es-ES" b="1" dirty="0" err="1">
                <a:latin typeface="Abadi" panose="020B0604020104020204" pitchFamily="34" charset="0"/>
              </a:rPr>
              <a:t>Points</a:t>
            </a:r>
            <a:r>
              <a:rPr lang="es-ES" b="1" dirty="0">
                <a:latin typeface="Abadi" panose="020B0604020104020204" pitchFamily="34" charset="0"/>
              </a:rPr>
              <a:t>:</a:t>
            </a:r>
          </a:p>
          <a:p>
            <a:pPr marL="742950" lvl="1" indent="-285750">
              <a:buFont typeface="Arial" panose="020B0604020202020204" pitchFamily="34" charset="0"/>
              <a:buChar char="•"/>
            </a:pPr>
            <a:r>
              <a:rPr lang="es-ES" b="1" dirty="0">
                <a:latin typeface="Abadi" panose="020B0604020104020204" pitchFamily="34" charset="0"/>
              </a:rPr>
              <a:t>X-Axis: </a:t>
            </a:r>
            <a:r>
              <a:rPr lang="es-ES" dirty="0" err="1">
                <a:latin typeface="Abadi" panose="020B0604020104020204" pitchFamily="34" charset="0"/>
              </a:rPr>
              <a:t>Parameter</a:t>
            </a:r>
            <a:r>
              <a:rPr lang="es-ES" dirty="0">
                <a:latin typeface="Abadi" panose="020B0604020104020204" pitchFamily="34" charset="0"/>
              </a:rPr>
              <a:t> </a:t>
            </a:r>
            <a:r>
              <a:rPr lang="es-ES" dirty="0" err="1">
                <a:latin typeface="Abadi" panose="020B0604020104020204" pitchFamily="34" charset="0"/>
              </a:rPr>
              <a:t>values</a:t>
            </a:r>
            <a:r>
              <a:rPr lang="es-ES" dirty="0">
                <a:latin typeface="Abadi" panose="020B0604020104020204" pitchFamily="34" charset="0"/>
              </a:rPr>
              <a:t> (</a:t>
            </a:r>
            <a:r>
              <a:rPr lang="es-ES" dirty="0" err="1">
                <a:latin typeface="Abadi" panose="020B0604020104020204" pitchFamily="34" charset="0"/>
              </a:rPr>
              <a:t>e.g</a:t>
            </a:r>
            <a:r>
              <a:rPr lang="es-ES" dirty="0">
                <a:latin typeface="Abadi" panose="020B0604020104020204" pitchFamily="34" charset="0"/>
              </a:rPr>
              <a:t>., C in SVM).</a:t>
            </a:r>
          </a:p>
          <a:p>
            <a:pPr marL="742950" lvl="1" indent="-285750">
              <a:buFont typeface="Arial" panose="020B0604020202020204" pitchFamily="34" charset="0"/>
              <a:buChar char="•"/>
            </a:pPr>
            <a:r>
              <a:rPr lang="es-ES" b="1" dirty="0">
                <a:latin typeface="Abadi" panose="020B0604020104020204" pitchFamily="34" charset="0"/>
              </a:rPr>
              <a:t>Y-Axis: </a:t>
            </a:r>
            <a:r>
              <a:rPr lang="es-ES" dirty="0" err="1">
                <a:latin typeface="Abadi" panose="020B0604020104020204" pitchFamily="34" charset="0"/>
              </a:rPr>
              <a:t>Model</a:t>
            </a:r>
            <a:r>
              <a:rPr lang="es-ES" dirty="0">
                <a:latin typeface="Abadi" panose="020B0604020104020204" pitchFamily="34" charset="0"/>
              </a:rPr>
              <a:t> precisión.</a:t>
            </a:r>
          </a:p>
          <a:p>
            <a:pPr marL="742950" lvl="1" indent="-285750">
              <a:buFont typeface="Arial" panose="020B0604020202020204" pitchFamily="34" charset="0"/>
              <a:buChar char="•"/>
            </a:pPr>
            <a:r>
              <a:rPr lang="es-ES" b="1" dirty="0">
                <a:latin typeface="Abadi" panose="020B0604020104020204" pitchFamily="34" charset="0"/>
              </a:rPr>
              <a:t>Curve</a:t>
            </a:r>
            <a:r>
              <a:rPr lang="es-ES" dirty="0">
                <a:latin typeface="Abadi" panose="020B0604020104020204" pitchFamily="34" charset="0"/>
              </a:rPr>
              <a:t>: </a:t>
            </a:r>
            <a:r>
              <a:rPr lang="es-ES" dirty="0" err="1">
                <a:latin typeface="Abadi" panose="020B0604020104020204" pitchFamily="34" charset="0"/>
              </a:rPr>
              <a:t>Indicates</a:t>
            </a:r>
            <a:r>
              <a:rPr lang="es-ES" dirty="0">
                <a:latin typeface="Abadi" panose="020B0604020104020204" pitchFamily="34" charset="0"/>
              </a:rPr>
              <a:t> </a:t>
            </a:r>
            <a:r>
              <a:rPr lang="es-ES" dirty="0" err="1">
                <a:latin typeface="Abadi" panose="020B0604020104020204" pitchFamily="34" charset="0"/>
              </a:rPr>
              <a:t>the</a:t>
            </a:r>
            <a:r>
              <a:rPr lang="es-ES" dirty="0">
                <a:latin typeface="Abadi" panose="020B0604020104020204" pitchFamily="34" charset="0"/>
              </a:rPr>
              <a:t> </a:t>
            </a:r>
            <a:r>
              <a:rPr lang="es-ES" dirty="0" err="1">
                <a:latin typeface="Abadi" panose="020B0604020104020204" pitchFamily="34" charset="0"/>
              </a:rPr>
              <a:t>model's</a:t>
            </a:r>
            <a:r>
              <a:rPr lang="es-ES" dirty="0">
                <a:latin typeface="Abadi" panose="020B0604020104020204" pitchFamily="34" charset="0"/>
              </a:rPr>
              <a:t> performance </a:t>
            </a:r>
            <a:r>
              <a:rPr lang="es-ES" dirty="0" err="1">
                <a:latin typeface="Abadi" panose="020B0604020104020204" pitchFamily="34" charset="0"/>
              </a:rPr>
              <a:t>with</a:t>
            </a:r>
            <a:r>
              <a:rPr lang="es-ES" dirty="0">
                <a:latin typeface="Abadi" panose="020B0604020104020204" pitchFamily="34" charset="0"/>
              </a:rPr>
              <a:t> </a:t>
            </a:r>
            <a:r>
              <a:rPr lang="es-ES" dirty="0" err="1">
                <a:latin typeface="Abadi" panose="020B0604020104020204" pitchFamily="34" charset="0"/>
              </a:rPr>
              <a:t>different</a:t>
            </a:r>
            <a:r>
              <a:rPr lang="es-ES" dirty="0">
                <a:latin typeface="Abadi" panose="020B0604020104020204" pitchFamily="34" charset="0"/>
              </a:rPr>
              <a:t> </a:t>
            </a:r>
            <a:r>
              <a:rPr lang="es-ES" dirty="0" err="1">
                <a:latin typeface="Abadi" panose="020B0604020104020204" pitchFamily="34" charset="0"/>
              </a:rPr>
              <a:t>parameter</a:t>
            </a:r>
            <a:r>
              <a:rPr lang="es-ES" dirty="0">
                <a:latin typeface="Abadi" panose="020B0604020104020204" pitchFamily="34" charset="0"/>
              </a:rPr>
              <a:t> </a:t>
            </a:r>
            <a:r>
              <a:rPr lang="es-ES" dirty="0" err="1">
                <a:latin typeface="Abadi" panose="020B0604020104020204" pitchFamily="34" charset="0"/>
              </a:rPr>
              <a:t>configurations</a:t>
            </a:r>
            <a:r>
              <a:rPr lang="es-ES" dirty="0">
                <a:latin typeface="Abadi" panose="020B0604020104020204" pitchFamily="34" charset="0"/>
              </a:rPr>
              <a:t>.</a:t>
            </a:r>
          </a:p>
        </p:txBody>
      </p:sp>
      <p:pic>
        <p:nvPicPr>
          <p:cNvPr id="6" name="Imagen 5" descr="Imagen que contiene Interfaz de usuario gráfica&#10;&#10;Descripción generada automáticamente">
            <a:extLst>
              <a:ext uri="{FF2B5EF4-FFF2-40B4-BE49-F238E27FC236}">
                <a16:creationId xmlns:a16="http://schemas.microsoft.com/office/drawing/2014/main" id="{9D1F5446-0A28-2D80-5E39-9D88EB4F695E}"/>
              </a:ext>
            </a:extLst>
          </p:cNvPr>
          <p:cNvPicPr>
            <a:picLocks noChangeAspect="1"/>
          </p:cNvPicPr>
          <p:nvPr/>
        </p:nvPicPr>
        <p:blipFill>
          <a:blip r:embed="rId3"/>
          <a:stretch>
            <a:fillRect/>
          </a:stretch>
        </p:blipFill>
        <p:spPr>
          <a:xfrm>
            <a:off x="6175890" y="1745673"/>
            <a:ext cx="4846330" cy="4142240"/>
          </a:xfrm>
          <a:prstGeom prst="rect">
            <a:avLst/>
          </a:prstGeom>
        </p:spPr>
      </p:pic>
    </p:spTree>
    <p:extLst>
      <p:ext uri="{BB962C8B-B14F-4D97-AF65-F5344CB8AC3E}">
        <p14:creationId xmlns:p14="http://schemas.microsoft.com/office/powerpoint/2010/main" val="3027763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BEBD37-CB67-19DC-D392-9CAE4A543F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81CF9C4-FFB6-25CB-A013-B4EF5DD29070}"/>
              </a:ext>
            </a:extLst>
          </p:cNvPr>
          <p:cNvSpPr txBox="1">
            <a:spLocks/>
          </p:cNvSpPr>
          <p:nvPr/>
        </p:nvSpPr>
        <p:spPr>
          <a:xfrm>
            <a:off x="7984566" y="-66711"/>
            <a:ext cx="336923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dirty="0">
                <a:solidFill>
                  <a:schemeClr val="tx2"/>
                </a:solidFill>
                <a:latin typeface="Abadi" panose="020B0604020104020204" pitchFamily="34" charset="0"/>
                <a:ea typeface="+mj-ea"/>
                <a:cs typeface="+mj-cs"/>
              </a:rPr>
              <a:t>Predictive Analysis (Classification)</a:t>
            </a:r>
          </a:p>
        </p:txBody>
      </p:sp>
      <p:pic>
        <p:nvPicPr>
          <p:cNvPr id="7" name="Picture 5" descr="Lupa resalta un rendimiento económico decreciente">
            <a:extLst>
              <a:ext uri="{FF2B5EF4-FFF2-40B4-BE49-F238E27FC236}">
                <a16:creationId xmlns:a16="http://schemas.microsoft.com/office/drawing/2014/main" id="{E5438EE3-E5DB-7FAA-D231-3DB8B4349AB3}"/>
              </a:ext>
            </a:extLst>
          </p:cNvPr>
          <p:cNvPicPr>
            <a:picLocks noChangeAspect="1"/>
          </p:cNvPicPr>
          <p:nvPr/>
        </p:nvPicPr>
        <p:blipFill>
          <a:blip r:embed="rId2"/>
          <a:srcRect r="28068" b="-1"/>
          <a:stretch/>
        </p:blipFill>
        <p:spPr>
          <a:xfrm>
            <a:off x="20" y="10"/>
            <a:ext cx="7390243"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Rectángulo: esquinas redondeadas 1">
            <a:extLst>
              <a:ext uri="{FF2B5EF4-FFF2-40B4-BE49-F238E27FC236}">
                <a16:creationId xmlns:a16="http://schemas.microsoft.com/office/drawing/2014/main" id="{46092DA8-9AAF-23FE-F30F-11FDE55DD96C}"/>
              </a:ext>
            </a:extLst>
          </p:cNvPr>
          <p:cNvSpPr/>
          <p:nvPr/>
        </p:nvSpPr>
        <p:spPr>
          <a:xfrm>
            <a:off x="7806813" y="1844459"/>
            <a:ext cx="3642399" cy="44285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dirty="0">
                <a:solidFill>
                  <a:schemeClr val="bg1"/>
                </a:solidFill>
                <a:latin typeface="Abadi" panose="020B0604020104020204" pitchFamily="34" charset="0"/>
              </a:rPr>
              <a:t>We imported the dataset using </a:t>
            </a:r>
            <a:r>
              <a:rPr lang="en-US" sz="1600" dirty="0" err="1">
                <a:solidFill>
                  <a:schemeClr val="bg1"/>
                </a:solidFill>
                <a:latin typeface="Abadi" panose="020B0604020104020204" pitchFamily="34" charset="0"/>
              </a:rPr>
              <a:t>numpy</a:t>
            </a:r>
            <a:r>
              <a:rPr lang="en-US" sz="1600" dirty="0">
                <a:solidFill>
                  <a:schemeClr val="bg1"/>
                </a:solidFill>
                <a:latin typeface="Abadi" panose="020B0604020104020204" pitchFamily="34" charset="0"/>
              </a:rPr>
              <a:t> and pandas, processed it, and divided it into training and testing sets.</a:t>
            </a:r>
          </a:p>
          <a:p>
            <a:pPr indent="-228600">
              <a:lnSpc>
                <a:spcPct val="90000"/>
              </a:lnSpc>
              <a:spcAft>
                <a:spcPts val="600"/>
              </a:spcAft>
              <a:buFont typeface="Arial" panose="020B0604020202020204" pitchFamily="34" charset="0"/>
              <a:buChar char="•"/>
            </a:pPr>
            <a:r>
              <a:rPr lang="en-US" sz="1600" dirty="0">
                <a:solidFill>
                  <a:schemeClr val="bg1"/>
                </a:solidFill>
                <a:latin typeface="Abadi" panose="020B0604020104020204" pitchFamily="34" charset="0"/>
              </a:rPr>
              <a:t>We developed various machine learning models and adjusted their hyperparameters with </a:t>
            </a:r>
            <a:r>
              <a:rPr lang="en-US" sz="1600" dirty="0" err="1">
                <a:solidFill>
                  <a:schemeClr val="bg1"/>
                </a:solidFill>
                <a:latin typeface="Abadi" panose="020B0604020104020204" pitchFamily="34" charset="0"/>
              </a:rPr>
              <a:t>GridSearchCV</a:t>
            </a:r>
            <a:r>
              <a:rPr lang="en-US" sz="1600" dirty="0">
                <a:solidFill>
                  <a:schemeClr val="bg1"/>
                </a:solidFill>
                <a:latin typeface="Abadi" panose="020B0604020104020204" pitchFamily="34" charset="0"/>
              </a:rPr>
              <a:t>.</a:t>
            </a:r>
          </a:p>
          <a:p>
            <a:pPr indent="-228600">
              <a:lnSpc>
                <a:spcPct val="90000"/>
              </a:lnSpc>
              <a:spcAft>
                <a:spcPts val="600"/>
              </a:spcAft>
              <a:buFont typeface="Arial" panose="020B0604020202020204" pitchFamily="34" charset="0"/>
              <a:buChar char="•"/>
            </a:pPr>
            <a:r>
              <a:rPr lang="en-US" sz="1600" dirty="0">
                <a:solidFill>
                  <a:schemeClr val="bg1"/>
                </a:solidFill>
                <a:latin typeface="Abadi" panose="020B0604020104020204" pitchFamily="34" charset="0"/>
              </a:rPr>
              <a:t>We evaluated the models using accuracy as the performance metric and enhanced the results through feature engineering and tuning algorithms.</a:t>
            </a:r>
          </a:p>
          <a:p>
            <a:pPr indent="-228600">
              <a:lnSpc>
                <a:spcPct val="90000"/>
              </a:lnSpc>
              <a:spcAft>
                <a:spcPts val="600"/>
              </a:spcAft>
              <a:buFont typeface="Arial" panose="020B0604020202020204" pitchFamily="34" charset="0"/>
              <a:buChar char="•"/>
            </a:pPr>
            <a:r>
              <a:rPr lang="en-US" sz="1600" dirty="0">
                <a:solidFill>
                  <a:schemeClr val="bg1"/>
                </a:solidFill>
                <a:latin typeface="Abadi" panose="020B0604020104020204" pitchFamily="34" charset="0"/>
              </a:rPr>
              <a:t>Ultimately, we identified the classification model with the best performance.</a:t>
            </a:r>
          </a:p>
        </p:txBody>
      </p:sp>
      <p:sp>
        <p:nvSpPr>
          <p:cNvPr id="4" name="Slide Number Placeholder 3">
            <a:extLst>
              <a:ext uri="{FF2B5EF4-FFF2-40B4-BE49-F238E27FC236}">
                <a16:creationId xmlns:a16="http://schemas.microsoft.com/office/drawing/2014/main" id="{C39EFA97-B997-9B66-0E65-A877D68B2D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48</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883837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33395"/>
            <a:ext cx="10444486" cy="5050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100" b="1" dirty="0">
                <a:solidFill>
                  <a:schemeClr val="tx2"/>
                </a:solidFill>
                <a:latin typeface="Abadi" panose="020B0604020104020204" pitchFamily="34" charset="0"/>
              </a:rPr>
              <a:t>Exploratory Data Analysis Results</a:t>
            </a:r>
          </a:p>
          <a:p>
            <a:pPr lvl="1">
              <a:lnSpc>
                <a:spcPct val="100000"/>
              </a:lnSpc>
              <a:spcBef>
                <a:spcPts val="1400"/>
              </a:spcBef>
            </a:pPr>
            <a:r>
              <a:rPr lang="en-US" sz="2100" dirty="0">
                <a:solidFill>
                  <a:schemeClr val="tx2"/>
                </a:solidFill>
                <a:latin typeface="Abadi" panose="020B0604020104020204" pitchFamily="34" charset="0"/>
              </a:rPr>
              <a:t>Analyzed the relationship between flight number, payload mass, and launch success.</a:t>
            </a:r>
          </a:p>
          <a:p>
            <a:pPr lvl="1">
              <a:lnSpc>
                <a:spcPct val="100000"/>
              </a:lnSpc>
              <a:spcBef>
                <a:spcPts val="1400"/>
              </a:spcBef>
            </a:pPr>
            <a:r>
              <a:rPr lang="en-US" sz="2100" dirty="0">
                <a:solidFill>
                  <a:schemeClr val="tx2"/>
                </a:solidFill>
                <a:latin typeface="Abadi" panose="020B0604020104020204" pitchFamily="34" charset="0"/>
              </a:rPr>
              <a:t>Visualized launch success rates across different launch sites and orbit types.</a:t>
            </a:r>
          </a:p>
          <a:p>
            <a:pPr lvl="1">
              <a:lnSpc>
                <a:spcPct val="100000"/>
              </a:lnSpc>
              <a:spcBef>
                <a:spcPts val="1400"/>
              </a:spcBef>
            </a:pPr>
            <a:r>
              <a:rPr lang="en-US" sz="2100" dirty="0">
                <a:solidFill>
                  <a:schemeClr val="tx2"/>
                </a:solidFill>
                <a:latin typeface="Abadi" panose="020B0604020104020204" pitchFamily="34" charset="0"/>
              </a:rPr>
              <a:t>Observed trends in launch success rates over the years.</a:t>
            </a:r>
          </a:p>
          <a:p>
            <a:pPr marL="0" indent="0">
              <a:lnSpc>
                <a:spcPct val="100000"/>
              </a:lnSpc>
              <a:spcBef>
                <a:spcPts val="1400"/>
              </a:spcBef>
              <a:buNone/>
            </a:pPr>
            <a:r>
              <a:rPr lang="en-US" sz="2100" b="1" dirty="0">
                <a:solidFill>
                  <a:schemeClr val="tx2"/>
                </a:solidFill>
                <a:latin typeface="Abadi" panose="020B0604020104020204" pitchFamily="34" charset="0"/>
              </a:rPr>
              <a:t>Interactive Analytics Demo in Screenshots</a:t>
            </a:r>
          </a:p>
          <a:p>
            <a:pPr lvl="1">
              <a:lnSpc>
                <a:spcPct val="100000"/>
              </a:lnSpc>
              <a:spcBef>
                <a:spcPts val="1400"/>
              </a:spcBef>
            </a:pPr>
            <a:r>
              <a:rPr lang="en-US" sz="2100" dirty="0">
                <a:solidFill>
                  <a:schemeClr val="tx2"/>
                </a:solidFill>
                <a:latin typeface="Abadi" panose="020B0604020104020204" pitchFamily="34" charset="0"/>
              </a:rPr>
              <a:t>Demonstrated interactive visualizations using seaborn and matplotlib.</a:t>
            </a:r>
          </a:p>
          <a:p>
            <a:pPr lvl="1">
              <a:lnSpc>
                <a:spcPct val="100000"/>
              </a:lnSpc>
              <a:spcBef>
                <a:spcPts val="1400"/>
              </a:spcBef>
            </a:pPr>
            <a:r>
              <a:rPr lang="en-US" sz="2100" dirty="0">
                <a:solidFill>
                  <a:schemeClr val="tx2"/>
                </a:solidFill>
                <a:latin typeface="Abadi" panose="020B0604020104020204" pitchFamily="34" charset="0"/>
              </a:rPr>
              <a:t>Included scatter plots, bar charts, and line charts to explore data relationships.</a:t>
            </a:r>
          </a:p>
          <a:p>
            <a:pPr marL="0" indent="0">
              <a:lnSpc>
                <a:spcPct val="100000"/>
              </a:lnSpc>
              <a:spcBef>
                <a:spcPts val="1400"/>
              </a:spcBef>
              <a:buNone/>
            </a:pPr>
            <a:r>
              <a:rPr lang="en-US" sz="2100" b="1" dirty="0">
                <a:solidFill>
                  <a:schemeClr val="tx2"/>
                </a:solidFill>
                <a:latin typeface="Abadi" panose="020B0604020104020204" pitchFamily="34" charset="0"/>
              </a:rPr>
              <a:t>Predictive Analysis Results</a:t>
            </a:r>
          </a:p>
          <a:p>
            <a:pPr lvl="1">
              <a:lnSpc>
                <a:spcPct val="100000"/>
              </a:lnSpc>
              <a:spcBef>
                <a:spcPts val="1400"/>
              </a:spcBef>
            </a:pPr>
            <a:r>
              <a:rPr lang="en-US" sz="2100" dirty="0">
                <a:solidFill>
                  <a:schemeClr val="tx2"/>
                </a:solidFill>
                <a:latin typeface="Abadi" panose="020B0604020104020204" pitchFamily="34" charset="0"/>
              </a:rPr>
              <a:t>Engineered features for predictive modeling.</a:t>
            </a:r>
          </a:p>
          <a:p>
            <a:pPr lvl="1">
              <a:lnSpc>
                <a:spcPct val="100000"/>
              </a:lnSpc>
              <a:spcBef>
                <a:spcPts val="1400"/>
              </a:spcBef>
            </a:pPr>
            <a:r>
              <a:rPr lang="en-US" sz="2100" dirty="0">
                <a:solidFill>
                  <a:schemeClr val="tx2"/>
                </a:solidFill>
                <a:latin typeface="Abadi" panose="020B0604020104020204" pitchFamily="34" charset="0"/>
              </a:rPr>
              <a:t>Created dummy variables for categorical data.</a:t>
            </a:r>
          </a:p>
          <a:p>
            <a:pPr lvl="1">
              <a:lnSpc>
                <a:spcPct val="100000"/>
              </a:lnSpc>
              <a:spcBef>
                <a:spcPts val="1400"/>
              </a:spcBef>
            </a:pPr>
            <a:r>
              <a:rPr lang="en-US" sz="2100" dirty="0">
                <a:solidFill>
                  <a:schemeClr val="tx2"/>
                </a:solidFill>
                <a:latin typeface="Abadi" panose="020B0604020104020204" pitchFamily="34" charset="0"/>
              </a:rPr>
              <a:t>Prepared data for future predictive analysis tasks.</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Results</a:t>
            </a:r>
            <a:endParaRPr lang="en-US" dirty="0">
              <a:solidFill>
                <a:schemeClr val="tx2"/>
              </a:solidFill>
            </a:endParaRPr>
          </a:p>
        </p:txBody>
      </p:sp>
    </p:spTree>
    <p:extLst>
      <p:ext uri="{BB962C8B-B14F-4D97-AF65-F5344CB8AC3E}">
        <p14:creationId xmlns:p14="http://schemas.microsoft.com/office/powerpoint/2010/main" val="32100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24034" y="3710291"/>
            <a:ext cx="2981228"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Flight Number vs. Launch Site</a:t>
            </a:r>
          </a:p>
        </p:txBody>
      </p:sp>
      <p:pic>
        <p:nvPicPr>
          <p:cNvPr id="6" name="Imagen 5" descr="Gráfico, Gráfico de dispersión&#10;&#10;Descripción generada automáticamente">
            <a:extLst>
              <a:ext uri="{FF2B5EF4-FFF2-40B4-BE49-F238E27FC236}">
                <a16:creationId xmlns:a16="http://schemas.microsoft.com/office/drawing/2014/main" id="{482594AA-4EF4-27E7-B84F-B72C5CEDD0F6}"/>
              </a:ext>
            </a:extLst>
          </p:cNvPr>
          <p:cNvPicPr>
            <a:picLocks noChangeAspect="1"/>
          </p:cNvPicPr>
          <p:nvPr/>
        </p:nvPicPr>
        <p:blipFill>
          <a:blip r:embed="rId2"/>
          <a:stretch>
            <a:fillRect/>
          </a:stretch>
        </p:blipFill>
        <p:spPr>
          <a:xfrm>
            <a:off x="433831" y="362163"/>
            <a:ext cx="11139778" cy="245246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71584" y="2995246"/>
            <a:ext cx="8232736" cy="3415633"/>
          </a:xfrm>
          <a:prstGeom prst="rect">
            <a:avLst/>
          </a:prstGeom>
        </p:spPr>
        <p:txBody>
          <a:bodyPr vert="horz" lIns="91440" tIns="45720" rIns="91440" bIns="45720" rtlCol="0" anchor="t">
            <a:noAutofit/>
          </a:bodyPr>
          <a:lstStyle/>
          <a:p>
            <a:pPr marL="0" indent="0">
              <a:spcBef>
                <a:spcPts val="1400"/>
              </a:spcBef>
              <a:buNone/>
            </a:pPr>
            <a:r>
              <a:rPr lang="en-US" sz="1600" b="1" dirty="0">
                <a:solidFill>
                  <a:schemeClr val="tx2"/>
                </a:solidFill>
                <a:latin typeface="Abadi" panose="020B0604020104020204" pitchFamily="34" charset="0"/>
              </a:rPr>
              <a:t>The scatter plot of Flight Number vs. Launch Site </a:t>
            </a:r>
            <a:r>
              <a:rPr lang="en-US" sz="1600" dirty="0">
                <a:solidFill>
                  <a:schemeClr val="tx2"/>
                </a:solidFill>
                <a:latin typeface="Abadi" panose="020B0604020104020204" pitchFamily="34" charset="0"/>
              </a:rPr>
              <a:t>is used to visualize the relationship between the sequential flight numbers and the different launch sites. </a:t>
            </a:r>
            <a:endParaRPr lang="en-US" sz="1600" b="1" dirty="0">
              <a:solidFill>
                <a:schemeClr val="tx2"/>
              </a:solidFill>
              <a:latin typeface="Abadi" panose="020B0604020104020204" pitchFamily="34" charset="0"/>
            </a:endParaRPr>
          </a:p>
          <a:p>
            <a:pPr lvl="1">
              <a:spcBef>
                <a:spcPts val="1400"/>
              </a:spcBef>
            </a:pPr>
            <a:r>
              <a:rPr lang="en-US" sz="1000" b="1" dirty="0">
                <a:solidFill>
                  <a:schemeClr val="tx2"/>
                </a:solidFill>
                <a:latin typeface="Abadi" panose="020B0604020104020204" pitchFamily="34" charset="0"/>
              </a:rPr>
              <a:t>X-axis (Flight Number): </a:t>
            </a:r>
            <a:r>
              <a:rPr lang="en-US" sz="1000" dirty="0">
                <a:solidFill>
                  <a:schemeClr val="tx2"/>
                </a:solidFill>
                <a:latin typeface="Abadi" panose="020B0604020104020204" pitchFamily="34" charset="0"/>
              </a:rPr>
              <a:t>This axis represents the flight number, which is a sequential identifier for each flight. It helps in understanding the order and frequency of the flights.</a:t>
            </a:r>
          </a:p>
          <a:p>
            <a:pPr lvl="1">
              <a:spcBef>
                <a:spcPts val="1400"/>
              </a:spcBef>
            </a:pPr>
            <a:r>
              <a:rPr lang="en-US" sz="1000" b="1" dirty="0">
                <a:solidFill>
                  <a:schemeClr val="tx2"/>
                </a:solidFill>
                <a:latin typeface="Abadi" panose="020B0604020104020204" pitchFamily="34" charset="0"/>
              </a:rPr>
              <a:t>Y-axis (Launch Site): </a:t>
            </a:r>
            <a:r>
              <a:rPr lang="en-US" sz="1000" dirty="0">
                <a:solidFill>
                  <a:schemeClr val="tx2"/>
                </a:solidFill>
                <a:latin typeface="Abadi" panose="020B0604020104020204" pitchFamily="34" charset="0"/>
              </a:rPr>
              <a:t>This axis represents the launch sites. Each unique launch site is plotted as a distinct category on the y-axis.</a:t>
            </a:r>
          </a:p>
          <a:p>
            <a:pPr lvl="1">
              <a:spcBef>
                <a:spcPts val="1400"/>
              </a:spcBef>
            </a:pPr>
            <a:r>
              <a:rPr lang="en-US" sz="1000" b="1" dirty="0">
                <a:solidFill>
                  <a:schemeClr val="tx2"/>
                </a:solidFill>
                <a:latin typeface="Abadi" panose="020B0604020104020204" pitchFamily="34" charset="0"/>
              </a:rPr>
              <a:t>Hue (Class): </a:t>
            </a:r>
            <a:r>
              <a:rPr lang="en-US" sz="1000" dirty="0">
                <a:solidFill>
                  <a:schemeClr val="tx2"/>
                </a:solidFill>
                <a:latin typeface="Abadi" panose="020B0604020104020204" pitchFamily="34" charset="0"/>
              </a:rPr>
              <a:t>The hue parameter is used to differentiate the success (Class=1) and failure (Class=0) of the launches. Different colors are used to represent successful and unsuccessful launches.</a:t>
            </a:r>
          </a:p>
          <a:p>
            <a:pPr marL="0" indent="0">
              <a:spcBef>
                <a:spcPts val="1400"/>
              </a:spcBef>
              <a:buNone/>
            </a:pPr>
            <a:r>
              <a:rPr lang="en-US" sz="1600" b="1" dirty="0">
                <a:solidFill>
                  <a:schemeClr val="tx2"/>
                </a:solidFill>
                <a:latin typeface="Abadi" panose="020B0604020104020204" pitchFamily="34" charset="0"/>
              </a:rPr>
              <a:t>Interpretation</a:t>
            </a:r>
          </a:p>
          <a:p>
            <a:pPr lvl="1">
              <a:spcBef>
                <a:spcPts val="1400"/>
              </a:spcBef>
            </a:pPr>
            <a:r>
              <a:rPr lang="en-US" sz="1000" b="1" dirty="0">
                <a:solidFill>
                  <a:schemeClr val="tx2"/>
                </a:solidFill>
                <a:latin typeface="Abadi" panose="020B0604020104020204" pitchFamily="34" charset="0"/>
              </a:rPr>
              <a:t>Clusters: </a:t>
            </a:r>
            <a:r>
              <a:rPr lang="en-US" sz="1000" dirty="0">
                <a:solidFill>
                  <a:schemeClr val="tx2"/>
                </a:solidFill>
                <a:latin typeface="Abadi" panose="020B0604020104020204" pitchFamily="34" charset="0"/>
              </a:rPr>
              <a:t>Points that are vertically aligned indicate multiple flights from the same launch site. This helps in identifying which launch sites are used more frequently.</a:t>
            </a:r>
          </a:p>
          <a:p>
            <a:pPr lvl="1">
              <a:spcBef>
                <a:spcPts val="1400"/>
              </a:spcBef>
            </a:pPr>
            <a:r>
              <a:rPr lang="en-US" sz="1000" b="1" dirty="0">
                <a:solidFill>
                  <a:schemeClr val="tx2"/>
                </a:solidFill>
                <a:latin typeface="Abadi" panose="020B0604020104020204" pitchFamily="34" charset="0"/>
              </a:rPr>
              <a:t>Trends: </a:t>
            </a:r>
            <a:r>
              <a:rPr lang="en-US" sz="1000" dirty="0">
                <a:solidFill>
                  <a:schemeClr val="tx2"/>
                </a:solidFill>
                <a:latin typeface="Abadi" panose="020B0604020104020204" pitchFamily="34" charset="0"/>
              </a:rPr>
              <a:t>If there is a pattern in the distribution of points, it might indicate a preference or trend in using certain launch sites over time.</a:t>
            </a:r>
          </a:p>
          <a:p>
            <a:pPr lvl="1">
              <a:spcBef>
                <a:spcPts val="1400"/>
              </a:spcBef>
            </a:pPr>
            <a:r>
              <a:rPr lang="en-US" sz="1000" b="1" dirty="0">
                <a:solidFill>
                  <a:schemeClr val="tx2"/>
                </a:solidFill>
                <a:latin typeface="Abadi" panose="020B0604020104020204" pitchFamily="34" charset="0"/>
              </a:rPr>
              <a:t>Success Rate: </a:t>
            </a:r>
            <a:r>
              <a:rPr lang="en-US" sz="1000" dirty="0">
                <a:solidFill>
                  <a:schemeClr val="tx2"/>
                </a:solidFill>
                <a:latin typeface="Abadi" panose="020B0604020104020204" pitchFamily="34" charset="0"/>
              </a:rPr>
              <a:t>By observing the colors (hue) of the points, you can infer the success rate of launches from different sites. For example, if a particular launch site has more points of the color representing success, it indicates a higher success rate for that site.</a:t>
            </a:r>
          </a:p>
        </p:txBody>
      </p:sp>
      <p:sp>
        <p:nvSpPr>
          <p:cNvPr id="26" name="Rectangle 2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51</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9A20C-3325-832A-7685-6F3750CD806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B2DCB4-BE50-25BC-3E19-68896DCFB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3613EA5-6F4F-E933-552A-06B013F4CC83}"/>
              </a:ext>
            </a:extLst>
          </p:cNvPr>
          <p:cNvSpPr txBox="1">
            <a:spLocks/>
          </p:cNvSpPr>
          <p:nvPr/>
        </p:nvSpPr>
        <p:spPr>
          <a:xfrm>
            <a:off x="400929" y="4159065"/>
            <a:ext cx="3274843"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2"/>
                </a:solidFill>
                <a:latin typeface="Abadi" panose="020B0604020104020204" pitchFamily="34" charset="0"/>
                <a:ea typeface="+mj-ea"/>
                <a:cs typeface="+mj-cs"/>
              </a:rPr>
              <a:t> </a:t>
            </a:r>
            <a:r>
              <a:rPr lang="en-US" b="1" kern="1200" dirty="0">
                <a:solidFill>
                  <a:schemeClr val="tx2"/>
                </a:solidFill>
                <a:latin typeface="Abadi" panose="020B0604020104020204" pitchFamily="34" charset="0"/>
                <a:ea typeface="+mj-ea"/>
                <a:cs typeface="+mj-cs"/>
              </a:rPr>
              <a:t>Payload vs. Launch Site</a:t>
            </a:r>
          </a:p>
        </p:txBody>
      </p:sp>
      <p:sp>
        <p:nvSpPr>
          <p:cNvPr id="3" name="Content Placeholder 2">
            <a:extLst>
              <a:ext uri="{FF2B5EF4-FFF2-40B4-BE49-F238E27FC236}">
                <a16:creationId xmlns:a16="http://schemas.microsoft.com/office/drawing/2014/main" id="{512C829C-56E7-4070-A658-CCE3DAEA41E3}"/>
              </a:ext>
            </a:extLst>
          </p:cNvPr>
          <p:cNvSpPr>
            <a:spLocks noGrp="1"/>
          </p:cNvSpPr>
          <p:nvPr>
            <p:ph type="body" sz="half" idx="4294967295"/>
          </p:nvPr>
        </p:nvSpPr>
        <p:spPr>
          <a:xfrm>
            <a:off x="4076701" y="3420675"/>
            <a:ext cx="7197781" cy="2784768"/>
          </a:xfrm>
          <a:prstGeom prst="rect">
            <a:avLst/>
          </a:prstGeom>
        </p:spPr>
        <p:txBody>
          <a:bodyPr vert="horz" lIns="91440" tIns="45720" rIns="91440" bIns="45720" rtlCol="0" anchor="t">
            <a:noAutofit/>
          </a:bodyPr>
          <a:lstStyle/>
          <a:p>
            <a:pPr marL="0" indent="0">
              <a:spcBef>
                <a:spcPts val="1400"/>
              </a:spcBef>
              <a:buNone/>
            </a:pPr>
            <a:r>
              <a:rPr lang="en-US" sz="1800" b="1" dirty="0">
                <a:solidFill>
                  <a:schemeClr val="tx2"/>
                </a:solidFill>
                <a:latin typeface="Abadi" panose="020B0604020104020204" pitchFamily="34" charset="0"/>
              </a:rPr>
              <a:t>The scatter plot above shows the relationship between the payload mass and the launch site. Each point represents a launch, with the x-axis showing the payload mass in kilograms and the y-axis showing the launch site. </a:t>
            </a:r>
          </a:p>
          <a:p>
            <a:pPr marL="0" indent="0">
              <a:spcBef>
                <a:spcPts val="1400"/>
              </a:spcBef>
              <a:buNone/>
            </a:pPr>
            <a:r>
              <a:rPr lang="en-US" sz="1800" b="1" dirty="0">
                <a:solidFill>
                  <a:schemeClr val="tx2"/>
                </a:solidFill>
                <a:latin typeface="Abadi" panose="020B0604020104020204" pitchFamily="34" charset="0"/>
              </a:rPr>
              <a:t>The hue indicates the class of the launch, where different colors represent different classes (e.g., successful or unsuccessful landings). </a:t>
            </a:r>
          </a:p>
          <a:p>
            <a:pPr marL="0" indent="0">
              <a:spcBef>
                <a:spcPts val="1400"/>
              </a:spcBef>
              <a:buNone/>
            </a:pPr>
            <a:r>
              <a:rPr lang="en-US" sz="1800" b="1" dirty="0">
                <a:solidFill>
                  <a:schemeClr val="tx2"/>
                </a:solidFill>
                <a:latin typeface="Abadi" panose="020B0604020104020204" pitchFamily="34" charset="0"/>
              </a:rPr>
              <a:t>This visualization helps to identify any patterns or trends in the data, such as whether certain launch sites are associated with higher payloads or different success rates.</a:t>
            </a:r>
            <a:endParaRPr lang="en-US" sz="18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4DF4CDE7-35C7-D9F1-6743-F531C4685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D3585A7-7897-62CE-5EB5-0293DDAB3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01E1C3-92AB-5401-06AB-B5C3B8DF837F}"/>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52</a:t>
            </a:fld>
            <a:endParaRPr lang="en-US" sz="1100">
              <a:solidFill>
                <a:srgbClr val="FFFFFF"/>
              </a:solidFill>
              <a:latin typeface="+mn-lt"/>
            </a:endParaRPr>
          </a:p>
        </p:txBody>
      </p:sp>
      <p:pic>
        <p:nvPicPr>
          <p:cNvPr id="7" name="Imagen 6" descr="Gráfico, Gráfico de dispersión&#10;&#10;Descripción generada automáticamente">
            <a:extLst>
              <a:ext uri="{FF2B5EF4-FFF2-40B4-BE49-F238E27FC236}">
                <a16:creationId xmlns:a16="http://schemas.microsoft.com/office/drawing/2014/main" id="{10315A26-60A6-128D-E1E1-5707C0C720C1}"/>
              </a:ext>
            </a:extLst>
          </p:cNvPr>
          <p:cNvPicPr>
            <a:picLocks noChangeAspect="1"/>
          </p:cNvPicPr>
          <p:nvPr/>
        </p:nvPicPr>
        <p:blipFill>
          <a:blip r:embed="rId2"/>
          <a:stretch>
            <a:fillRect/>
          </a:stretch>
        </p:blipFill>
        <p:spPr>
          <a:xfrm>
            <a:off x="251670" y="439843"/>
            <a:ext cx="11677475" cy="2540990"/>
          </a:xfrm>
          <a:prstGeom prst="rect">
            <a:avLst/>
          </a:prstGeom>
        </p:spPr>
      </p:pic>
    </p:spTree>
    <p:extLst>
      <p:ext uri="{BB962C8B-B14F-4D97-AF65-F5344CB8AC3E}">
        <p14:creationId xmlns:p14="http://schemas.microsoft.com/office/powerpoint/2010/main" val="2525606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D4B88C-6694-45E4-EBA8-C7F6714A1582}"/>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F64BE2B-13B1-7416-768D-8018DA5B10B5}"/>
              </a:ext>
            </a:extLst>
          </p:cNvPr>
          <p:cNvSpPr txBox="1">
            <a:spLocks/>
          </p:cNvSpPr>
          <p:nvPr/>
        </p:nvSpPr>
        <p:spPr>
          <a:xfrm>
            <a:off x="168183" y="4215357"/>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 </a:t>
            </a:r>
            <a:r>
              <a:rPr lang="en-US" b="1" dirty="0">
                <a:solidFill>
                  <a:schemeClr val="tx2"/>
                </a:solidFill>
                <a:latin typeface="Abadi" panose="020B0604020104020204" pitchFamily="34" charset="0"/>
                <a:ea typeface="+mj-ea"/>
                <a:cs typeface="+mj-cs"/>
              </a:rPr>
              <a:t>S</a:t>
            </a:r>
            <a:r>
              <a:rPr lang="en-US" b="1" kern="1200" dirty="0">
                <a:solidFill>
                  <a:schemeClr val="tx2"/>
                </a:solidFill>
                <a:latin typeface="Abadi" panose="020B0604020104020204" pitchFamily="34" charset="0"/>
                <a:ea typeface="+mj-ea"/>
                <a:cs typeface="+mj-cs"/>
              </a:rPr>
              <a:t>uccess rate by Orbit type</a:t>
            </a:r>
          </a:p>
        </p:txBody>
      </p:sp>
      <p:pic>
        <p:nvPicPr>
          <p:cNvPr id="6" name="Imagen 5" descr="Gráfico, Gráfico de barras&#10;&#10;Descripción generada automáticamente">
            <a:extLst>
              <a:ext uri="{FF2B5EF4-FFF2-40B4-BE49-F238E27FC236}">
                <a16:creationId xmlns:a16="http://schemas.microsoft.com/office/drawing/2014/main" id="{1D4196CD-F075-BC63-261C-DA8D727294A6}"/>
              </a:ext>
            </a:extLst>
          </p:cNvPr>
          <p:cNvPicPr>
            <a:picLocks noChangeAspect="1"/>
          </p:cNvPicPr>
          <p:nvPr/>
        </p:nvPicPr>
        <p:blipFill>
          <a:blip r:embed="rId2"/>
          <a:stretch>
            <a:fillRect/>
          </a:stretch>
        </p:blipFill>
        <p:spPr>
          <a:xfrm>
            <a:off x="2564004" y="365600"/>
            <a:ext cx="7063990" cy="3455325"/>
          </a:xfrm>
          <a:prstGeom prst="rect">
            <a:avLst/>
          </a:prstGeom>
        </p:spPr>
      </p:pic>
      <p:sp>
        <p:nvSpPr>
          <p:cNvPr id="3" name="Content Placeholder 2">
            <a:extLst>
              <a:ext uri="{FF2B5EF4-FFF2-40B4-BE49-F238E27FC236}">
                <a16:creationId xmlns:a16="http://schemas.microsoft.com/office/drawing/2014/main" id="{9F6B941F-41C1-3118-EB90-D6107298E04A}"/>
              </a:ext>
            </a:extLst>
          </p:cNvPr>
          <p:cNvSpPr>
            <a:spLocks noGrp="1"/>
          </p:cNvSpPr>
          <p:nvPr>
            <p:ph type="body" sz="half" idx="4294967295"/>
          </p:nvPr>
        </p:nvSpPr>
        <p:spPr>
          <a:xfrm>
            <a:off x="4832059" y="3953563"/>
            <a:ext cx="6711192" cy="2323751"/>
          </a:xfrm>
          <a:prstGeom prst="rect">
            <a:avLst/>
          </a:prstGeom>
        </p:spPr>
        <p:txBody>
          <a:bodyPr vert="horz" lIns="91440" tIns="45720" rIns="91440" bIns="45720" rtlCol="0" anchor="t">
            <a:noAutofit/>
          </a:bodyPr>
          <a:lstStyle/>
          <a:p>
            <a:pPr marL="0" indent="0">
              <a:spcBef>
                <a:spcPts val="1400"/>
              </a:spcBef>
              <a:buNone/>
            </a:pPr>
            <a:r>
              <a:rPr lang="en-US" sz="1800" dirty="0">
                <a:solidFill>
                  <a:schemeClr val="tx2"/>
                </a:solidFill>
                <a:latin typeface="Abadi" panose="020B0604020104020204" pitchFamily="34" charset="0"/>
              </a:rPr>
              <a:t>The bar chart above shows the success rate of launches for each orbit type. </a:t>
            </a:r>
          </a:p>
          <a:p>
            <a:pPr marL="0" indent="0">
              <a:spcBef>
                <a:spcPts val="1400"/>
              </a:spcBef>
              <a:buNone/>
            </a:pPr>
            <a:r>
              <a:rPr lang="en-US" sz="1800" dirty="0">
                <a:solidFill>
                  <a:schemeClr val="tx2"/>
                </a:solidFill>
                <a:latin typeface="Abadi" panose="020B0604020104020204" pitchFamily="34" charset="0"/>
              </a:rPr>
              <a:t>The x-axis represents the different orbit types, while the y-axis shows the success rate, which is the proportion of successful launches for each orbit type. </a:t>
            </a:r>
          </a:p>
          <a:p>
            <a:pPr marL="0" indent="0">
              <a:spcBef>
                <a:spcPts val="1400"/>
              </a:spcBef>
              <a:buNone/>
            </a:pPr>
            <a:r>
              <a:rPr lang="en-US" sz="1800" dirty="0">
                <a:solidFill>
                  <a:schemeClr val="tx2"/>
                </a:solidFill>
                <a:latin typeface="Abadi" panose="020B0604020104020204" pitchFamily="34" charset="0"/>
              </a:rPr>
              <a:t>This chart helps to identify which orbit types have higher success rates and can provide valuable insights for future missions.</a:t>
            </a:r>
          </a:p>
        </p:txBody>
      </p:sp>
      <p:sp>
        <p:nvSpPr>
          <p:cNvPr id="35" name="Rectangle 3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8968A69-63B4-13FA-E9A4-F70F230AD846}"/>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53</a:t>
            </a:fld>
            <a:endParaRPr lang="en-US" sz="1100">
              <a:solidFill>
                <a:srgbClr val="FFFFFF"/>
              </a:solidFill>
              <a:latin typeface="+mn-lt"/>
            </a:endParaRPr>
          </a:p>
        </p:txBody>
      </p:sp>
    </p:spTree>
    <p:extLst>
      <p:ext uri="{BB962C8B-B14F-4D97-AF65-F5344CB8AC3E}">
        <p14:creationId xmlns:p14="http://schemas.microsoft.com/office/powerpoint/2010/main" val="89243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4949EC-2F01-0CCD-2C64-55FDD9545EDD}"/>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01EC1BA-ABF4-D96C-9378-2583C3F3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5D74A22-A1F5-F5CC-371C-394379CAE7DC}"/>
              </a:ext>
            </a:extLst>
          </p:cNvPr>
          <p:cNvSpPr txBox="1">
            <a:spLocks/>
          </p:cNvSpPr>
          <p:nvPr/>
        </p:nvSpPr>
        <p:spPr>
          <a:xfrm>
            <a:off x="400929" y="3915894"/>
            <a:ext cx="3274843"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2"/>
                </a:solidFill>
                <a:latin typeface="Abadi" panose="020B0604020104020204" pitchFamily="34" charset="0"/>
                <a:ea typeface="+mj-ea"/>
                <a:cs typeface="+mj-cs"/>
              </a:rPr>
              <a:t> </a:t>
            </a:r>
            <a:r>
              <a:rPr lang="en-US" b="1" kern="1200" dirty="0">
                <a:solidFill>
                  <a:schemeClr val="tx2"/>
                </a:solidFill>
                <a:latin typeface="Abadi" panose="020B0604020104020204" pitchFamily="34" charset="0"/>
                <a:ea typeface="+mj-ea"/>
                <a:cs typeface="+mj-cs"/>
              </a:rPr>
              <a:t>Flight Number vs. Orbit Type</a:t>
            </a:r>
          </a:p>
        </p:txBody>
      </p:sp>
      <p:sp>
        <p:nvSpPr>
          <p:cNvPr id="3" name="Content Placeholder 2">
            <a:extLst>
              <a:ext uri="{FF2B5EF4-FFF2-40B4-BE49-F238E27FC236}">
                <a16:creationId xmlns:a16="http://schemas.microsoft.com/office/drawing/2014/main" id="{43BA649F-1310-A9A5-CEED-B1E247FB04B4}"/>
              </a:ext>
            </a:extLst>
          </p:cNvPr>
          <p:cNvSpPr>
            <a:spLocks noGrp="1"/>
          </p:cNvSpPr>
          <p:nvPr>
            <p:ph type="body" sz="half" idx="4294967295"/>
          </p:nvPr>
        </p:nvSpPr>
        <p:spPr>
          <a:xfrm>
            <a:off x="4076701" y="3420675"/>
            <a:ext cx="7197781" cy="2784768"/>
          </a:xfrm>
          <a:prstGeom prst="rect">
            <a:avLst/>
          </a:prstGeom>
        </p:spPr>
        <p:txBody>
          <a:bodyPr vert="horz" lIns="91440" tIns="45720" rIns="91440" bIns="45720" rtlCol="0" anchor="t">
            <a:noAutofit/>
          </a:bodyPr>
          <a:lstStyle/>
          <a:p>
            <a:pPr marL="0" indent="0">
              <a:spcBef>
                <a:spcPts val="1400"/>
              </a:spcBef>
              <a:buNone/>
            </a:pPr>
            <a:r>
              <a:rPr lang="en-US" sz="1800" b="1" dirty="0">
                <a:solidFill>
                  <a:schemeClr val="tx2"/>
                </a:solidFill>
                <a:latin typeface="Abadi" panose="020B0604020104020204" pitchFamily="34" charset="0"/>
              </a:rPr>
              <a:t>The scatter plot above shows the relationship between the flight number and the orbit type. Each point represents a flight, with the x-axis showing the flight number and the y-axis showing the orbit type. </a:t>
            </a:r>
          </a:p>
          <a:p>
            <a:pPr marL="0" indent="0">
              <a:spcBef>
                <a:spcPts val="1400"/>
              </a:spcBef>
              <a:buNone/>
            </a:pPr>
            <a:r>
              <a:rPr lang="en-US" sz="1800" b="1" dirty="0">
                <a:solidFill>
                  <a:schemeClr val="tx2"/>
                </a:solidFill>
                <a:latin typeface="Abadi" panose="020B0604020104020204" pitchFamily="34" charset="0"/>
              </a:rPr>
              <a:t>The hue indicates the class of the flight, where different colors represent different classes (e.g., successful or unsuccessful landings). </a:t>
            </a:r>
          </a:p>
          <a:p>
            <a:pPr marL="0" indent="0">
              <a:spcBef>
                <a:spcPts val="1400"/>
              </a:spcBef>
              <a:buNone/>
            </a:pPr>
            <a:r>
              <a:rPr lang="en-US" sz="1800" b="1" dirty="0">
                <a:solidFill>
                  <a:schemeClr val="tx2"/>
                </a:solidFill>
                <a:latin typeface="Abadi" panose="020B0604020104020204" pitchFamily="34" charset="0"/>
              </a:rPr>
              <a:t>This visualization helps to identify any patterns or trends in the data, such as whether certain orbit types are associated with specific flight numbers or different success rates.</a:t>
            </a:r>
            <a:endParaRPr lang="en-US" sz="18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CF349173-3795-FF10-ECA5-01E1A508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5EAB54-B0D2-70C3-F4CC-77D127A4D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FC0EAE5-F000-C816-73AF-96894D966298}"/>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54</a:t>
            </a:fld>
            <a:endParaRPr lang="en-US" sz="1100">
              <a:solidFill>
                <a:srgbClr val="FFFFFF"/>
              </a:solidFill>
              <a:latin typeface="+mn-lt"/>
            </a:endParaRPr>
          </a:p>
        </p:txBody>
      </p:sp>
      <p:pic>
        <p:nvPicPr>
          <p:cNvPr id="6" name="Imagen 5" descr="Gráfico, Gráfico de dispersión&#10;&#10;Descripción generada automáticamente">
            <a:extLst>
              <a:ext uri="{FF2B5EF4-FFF2-40B4-BE49-F238E27FC236}">
                <a16:creationId xmlns:a16="http://schemas.microsoft.com/office/drawing/2014/main" id="{282B1A97-125D-0E35-CB2D-740A78ED939A}"/>
              </a:ext>
            </a:extLst>
          </p:cNvPr>
          <p:cNvPicPr>
            <a:picLocks noChangeAspect="1"/>
          </p:cNvPicPr>
          <p:nvPr/>
        </p:nvPicPr>
        <p:blipFill>
          <a:blip r:embed="rId2"/>
          <a:stretch>
            <a:fillRect/>
          </a:stretch>
        </p:blipFill>
        <p:spPr>
          <a:xfrm>
            <a:off x="302004" y="433789"/>
            <a:ext cx="11752976" cy="2540000"/>
          </a:xfrm>
          <a:prstGeom prst="rect">
            <a:avLst/>
          </a:prstGeom>
        </p:spPr>
      </p:pic>
    </p:spTree>
    <p:extLst>
      <p:ext uri="{BB962C8B-B14F-4D97-AF65-F5344CB8AC3E}">
        <p14:creationId xmlns:p14="http://schemas.microsoft.com/office/powerpoint/2010/main" val="215236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430AD2-0414-57F7-DA9B-D06D7E13D8CC}"/>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E7E7448-8CF2-B309-8D7E-88546008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A28AAD5-CA7C-96FD-FD11-AB4894DB2971}"/>
              </a:ext>
            </a:extLst>
          </p:cNvPr>
          <p:cNvSpPr txBox="1">
            <a:spLocks/>
          </p:cNvSpPr>
          <p:nvPr/>
        </p:nvSpPr>
        <p:spPr>
          <a:xfrm>
            <a:off x="400929" y="3915894"/>
            <a:ext cx="3274843"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2"/>
                </a:solidFill>
                <a:latin typeface="Abadi" panose="020B0604020104020204" pitchFamily="34" charset="0"/>
                <a:ea typeface="+mj-ea"/>
                <a:cs typeface="+mj-cs"/>
              </a:rPr>
              <a:t> </a:t>
            </a:r>
            <a:r>
              <a:rPr lang="en-US" b="1" kern="1200" dirty="0">
                <a:solidFill>
                  <a:schemeClr val="tx2"/>
                </a:solidFill>
                <a:latin typeface="Abadi" panose="020B0604020104020204" pitchFamily="34" charset="0"/>
                <a:ea typeface="+mj-ea"/>
                <a:cs typeface="+mj-cs"/>
              </a:rPr>
              <a:t>Payload vs. Orbit Type</a:t>
            </a:r>
          </a:p>
        </p:txBody>
      </p:sp>
      <p:sp>
        <p:nvSpPr>
          <p:cNvPr id="3" name="Content Placeholder 2">
            <a:extLst>
              <a:ext uri="{FF2B5EF4-FFF2-40B4-BE49-F238E27FC236}">
                <a16:creationId xmlns:a16="http://schemas.microsoft.com/office/drawing/2014/main" id="{834AD510-CA9D-0549-74F8-6620D1404D8C}"/>
              </a:ext>
            </a:extLst>
          </p:cNvPr>
          <p:cNvSpPr>
            <a:spLocks noGrp="1"/>
          </p:cNvSpPr>
          <p:nvPr>
            <p:ph type="body" sz="half" idx="4294967295"/>
          </p:nvPr>
        </p:nvSpPr>
        <p:spPr>
          <a:xfrm>
            <a:off x="4076701" y="3420675"/>
            <a:ext cx="7197781" cy="2784768"/>
          </a:xfrm>
          <a:prstGeom prst="rect">
            <a:avLst/>
          </a:prstGeom>
        </p:spPr>
        <p:txBody>
          <a:bodyPr vert="horz" lIns="91440" tIns="45720" rIns="91440" bIns="45720" rtlCol="0" anchor="t">
            <a:noAutofit/>
          </a:bodyPr>
          <a:lstStyle/>
          <a:p>
            <a:pPr marL="0" indent="0">
              <a:spcBef>
                <a:spcPts val="1400"/>
              </a:spcBef>
              <a:buNone/>
            </a:pPr>
            <a:r>
              <a:rPr lang="en-US" sz="1800" b="1" dirty="0">
                <a:solidFill>
                  <a:schemeClr val="tx2"/>
                </a:solidFill>
                <a:latin typeface="Abadi" panose="020B0604020104020204" pitchFamily="34" charset="0"/>
              </a:rPr>
              <a:t>The scatter plot above shows the relationship between the payload mass and the orbit type. Each point represents a launch, with the x-axis showing the payload mass in kilograms and the y-axis showing the orbit type. </a:t>
            </a:r>
          </a:p>
          <a:p>
            <a:pPr marL="0" indent="0">
              <a:spcBef>
                <a:spcPts val="1400"/>
              </a:spcBef>
              <a:buNone/>
            </a:pPr>
            <a:r>
              <a:rPr lang="en-US" sz="1800" b="1" dirty="0">
                <a:solidFill>
                  <a:schemeClr val="tx2"/>
                </a:solidFill>
                <a:latin typeface="Abadi" panose="020B0604020104020204" pitchFamily="34" charset="0"/>
              </a:rPr>
              <a:t>The hue indicates the class of the launch, where different colors represent different classes (e.g., successful or unsuccessful landings). </a:t>
            </a:r>
          </a:p>
          <a:p>
            <a:pPr marL="0" indent="0">
              <a:spcBef>
                <a:spcPts val="1400"/>
              </a:spcBef>
              <a:buNone/>
            </a:pPr>
            <a:r>
              <a:rPr lang="en-US" sz="1800" b="1" dirty="0">
                <a:solidFill>
                  <a:schemeClr val="tx2"/>
                </a:solidFill>
                <a:latin typeface="Abadi" panose="020B0604020104020204" pitchFamily="34" charset="0"/>
              </a:rPr>
              <a:t>This visualization helps to identify any patterns or trends in the data, such as whether certain orbit types are associated with higher payloads or different success rates.</a:t>
            </a:r>
            <a:endParaRPr lang="en-US" sz="18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9593FDF5-7156-912A-E53A-A90674FCA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3E8A8F-FEA6-4D82-70BE-146298F95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28A07E1-4896-9717-52BA-57B598249467}"/>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55</a:t>
            </a:fld>
            <a:endParaRPr lang="en-US" sz="1100">
              <a:solidFill>
                <a:srgbClr val="FFFFFF"/>
              </a:solidFill>
              <a:latin typeface="+mn-lt"/>
            </a:endParaRPr>
          </a:p>
        </p:txBody>
      </p:sp>
      <p:pic>
        <p:nvPicPr>
          <p:cNvPr id="7" name="Imagen 6" descr="Gráfico, Gráfico de dispersión&#10;&#10;Descripción generada automáticamente">
            <a:extLst>
              <a:ext uri="{FF2B5EF4-FFF2-40B4-BE49-F238E27FC236}">
                <a16:creationId xmlns:a16="http://schemas.microsoft.com/office/drawing/2014/main" id="{4C8BF391-889F-F4BB-3327-42E575E2AD62}"/>
              </a:ext>
            </a:extLst>
          </p:cNvPr>
          <p:cNvPicPr>
            <a:picLocks noChangeAspect="1"/>
          </p:cNvPicPr>
          <p:nvPr/>
        </p:nvPicPr>
        <p:blipFill>
          <a:blip r:embed="rId2"/>
          <a:stretch>
            <a:fillRect/>
          </a:stretch>
        </p:blipFill>
        <p:spPr>
          <a:xfrm>
            <a:off x="187568" y="535647"/>
            <a:ext cx="11816861" cy="2540000"/>
          </a:xfrm>
          <a:prstGeom prst="rect">
            <a:avLst/>
          </a:prstGeom>
        </p:spPr>
      </p:pic>
    </p:spTree>
    <p:extLst>
      <p:ext uri="{BB962C8B-B14F-4D97-AF65-F5344CB8AC3E}">
        <p14:creationId xmlns:p14="http://schemas.microsoft.com/office/powerpoint/2010/main" val="3352336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89537-4136-52F0-4973-E5E103C1683D}"/>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F04E153-0B04-1E68-D7A1-710F9F7A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72F442A-BB9A-CAED-B175-242D1A3C45DB}"/>
              </a:ext>
            </a:extLst>
          </p:cNvPr>
          <p:cNvSpPr txBox="1">
            <a:spLocks/>
          </p:cNvSpPr>
          <p:nvPr/>
        </p:nvSpPr>
        <p:spPr>
          <a:xfrm>
            <a:off x="481188" y="4297632"/>
            <a:ext cx="3274843" cy="180016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2"/>
                </a:solidFill>
                <a:latin typeface="Abadi" panose="020B0604020104020204" pitchFamily="34" charset="0"/>
                <a:ea typeface="+mj-ea"/>
                <a:cs typeface="+mj-cs"/>
              </a:rPr>
              <a:t> </a:t>
            </a:r>
            <a:r>
              <a:rPr lang="en-US" b="1" dirty="0">
                <a:solidFill>
                  <a:schemeClr val="tx2"/>
                </a:solidFill>
                <a:latin typeface="Abadi" panose="020B0604020104020204" pitchFamily="34" charset="0"/>
                <a:ea typeface="+mj-ea"/>
                <a:cs typeface="+mj-cs"/>
              </a:rPr>
              <a:t>Launch Success Yearly Trend</a:t>
            </a: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AC9F6921-983D-3CBD-241A-EDC03975852F}"/>
              </a:ext>
            </a:extLst>
          </p:cNvPr>
          <p:cNvSpPr>
            <a:spLocks noGrp="1"/>
          </p:cNvSpPr>
          <p:nvPr>
            <p:ph type="body" sz="half" idx="4294967295"/>
          </p:nvPr>
        </p:nvSpPr>
        <p:spPr>
          <a:xfrm>
            <a:off x="4375125" y="4083123"/>
            <a:ext cx="7197781" cy="2784768"/>
          </a:xfrm>
          <a:prstGeom prst="rect">
            <a:avLst/>
          </a:prstGeom>
        </p:spPr>
        <p:txBody>
          <a:bodyPr vert="horz" lIns="91440" tIns="45720" rIns="91440" bIns="45720" rtlCol="0" anchor="t">
            <a:noAutofit/>
          </a:bodyPr>
          <a:lstStyle/>
          <a:p>
            <a:pPr marL="0" indent="0">
              <a:spcBef>
                <a:spcPts val="1400"/>
              </a:spcBef>
              <a:buNone/>
            </a:pPr>
            <a:r>
              <a:rPr lang="en-US" sz="1800" b="1" dirty="0">
                <a:solidFill>
                  <a:schemeClr val="tx2"/>
                </a:solidFill>
                <a:latin typeface="Abadi" panose="020B0604020104020204" pitchFamily="34" charset="0"/>
              </a:rPr>
              <a:t>The line chart above shows the yearly average success rate of launches. The x-axis represents the year, while the y-axis shows the average success rate, which is the proportion of successful launches for each year. </a:t>
            </a:r>
          </a:p>
          <a:p>
            <a:pPr marL="0" indent="0">
              <a:spcBef>
                <a:spcPts val="1400"/>
              </a:spcBef>
              <a:buNone/>
            </a:pPr>
            <a:r>
              <a:rPr lang="en-US" sz="1800" b="1" dirty="0">
                <a:solidFill>
                  <a:schemeClr val="tx2"/>
                </a:solidFill>
                <a:latin typeface="Abadi" panose="020B0604020104020204" pitchFamily="34" charset="0"/>
              </a:rPr>
              <a:t>Each point on the line represents the average success rate for that year. </a:t>
            </a:r>
          </a:p>
          <a:p>
            <a:pPr marL="0" indent="0">
              <a:spcBef>
                <a:spcPts val="1400"/>
              </a:spcBef>
              <a:buNone/>
            </a:pPr>
            <a:r>
              <a:rPr lang="en-US" sz="1800" b="1" dirty="0">
                <a:solidFill>
                  <a:schemeClr val="tx2"/>
                </a:solidFill>
                <a:latin typeface="Abadi" panose="020B0604020104020204" pitchFamily="34" charset="0"/>
              </a:rPr>
              <a:t>This chart helps to identify trends over time, such as whether the success rate is improving, declining, or remaining stable.</a:t>
            </a:r>
            <a:endParaRPr lang="en-US" sz="18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C1337CB8-5B6F-6275-4CC4-34A99AAB8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09021C-B30B-0A21-9B57-3129ADB8F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2C2DB83-9827-794D-66B3-3CEFF236095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56</a:t>
            </a:fld>
            <a:endParaRPr lang="en-US" sz="1100">
              <a:solidFill>
                <a:srgbClr val="FFFFFF"/>
              </a:solidFill>
              <a:latin typeface="+mn-lt"/>
            </a:endParaRPr>
          </a:p>
        </p:txBody>
      </p:sp>
      <p:pic>
        <p:nvPicPr>
          <p:cNvPr id="6" name="Imagen 5" descr="Gráfico, Gráfico de líneas&#10;&#10;Descripción generada automáticamente">
            <a:extLst>
              <a:ext uri="{FF2B5EF4-FFF2-40B4-BE49-F238E27FC236}">
                <a16:creationId xmlns:a16="http://schemas.microsoft.com/office/drawing/2014/main" id="{6DC3AEEB-246F-DC52-8B5B-F182591E82F1}"/>
              </a:ext>
            </a:extLst>
          </p:cNvPr>
          <p:cNvPicPr>
            <a:picLocks noChangeAspect="1"/>
          </p:cNvPicPr>
          <p:nvPr/>
        </p:nvPicPr>
        <p:blipFill>
          <a:blip r:embed="rId2"/>
          <a:stretch>
            <a:fillRect/>
          </a:stretch>
        </p:blipFill>
        <p:spPr>
          <a:xfrm>
            <a:off x="2909248" y="252820"/>
            <a:ext cx="6373501" cy="3744713"/>
          </a:xfrm>
          <a:prstGeom prst="rect">
            <a:avLst/>
          </a:prstGeom>
        </p:spPr>
      </p:pic>
    </p:spTree>
    <p:extLst>
      <p:ext uri="{BB962C8B-B14F-4D97-AF65-F5344CB8AC3E}">
        <p14:creationId xmlns:p14="http://schemas.microsoft.com/office/powerpoint/2010/main" val="1798172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8991E3-26CC-16EE-F5E2-8321E178EB56}"/>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E3F0BDC-EC8C-CD46-E3CD-2BF4DBD2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88F352-0DCB-FAB0-F0CD-977371C4BB91}"/>
              </a:ext>
            </a:extLst>
          </p:cNvPr>
          <p:cNvSpPr txBox="1">
            <a:spLocks/>
          </p:cNvSpPr>
          <p:nvPr/>
        </p:nvSpPr>
        <p:spPr>
          <a:xfrm>
            <a:off x="145629" y="4418373"/>
            <a:ext cx="3274843"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All Launch Site Names</a:t>
            </a: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A288E978-4ED4-DE0F-DA8E-0CF978F09419}"/>
              </a:ext>
            </a:extLst>
          </p:cNvPr>
          <p:cNvSpPr>
            <a:spLocks noGrp="1"/>
          </p:cNvSpPr>
          <p:nvPr>
            <p:ph type="body" sz="half" idx="4294967295"/>
          </p:nvPr>
        </p:nvSpPr>
        <p:spPr>
          <a:xfrm>
            <a:off x="3838556" y="4526345"/>
            <a:ext cx="7853005" cy="792111"/>
          </a:xfrm>
          <a:prstGeom prst="rect">
            <a:avLst/>
          </a:prstGeom>
        </p:spPr>
        <p:txBody>
          <a:bodyPr vert="horz" lIns="91440" tIns="45720" rIns="91440" bIns="45720" rtlCol="0" anchor="t">
            <a:noAutofit/>
          </a:bodyPr>
          <a:lstStyle/>
          <a:p>
            <a:pPr marL="0" indent="0">
              <a:spcBef>
                <a:spcPts val="1400"/>
              </a:spcBef>
              <a:buNone/>
            </a:pPr>
            <a:r>
              <a:rPr lang="en-US" sz="2400" b="1" dirty="0">
                <a:solidFill>
                  <a:schemeClr val="tx2"/>
                </a:solidFill>
                <a:latin typeface="Abadi" panose="020B0604020104020204" pitchFamily="34" charset="0"/>
              </a:rPr>
              <a:t>This task involves querying the dataset to retrieve the distinct names of the launch sites used in SpaceX missions. The goal is to identify all the unique locations from which SpaceX has launched rockets.</a:t>
            </a:r>
            <a:endParaRPr lang="en-US" sz="24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97AB0FB7-4FFA-E31D-C35C-4E385752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B090EE-012A-9D58-0316-2F0C20083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B1B1BB6-71AC-9108-3BB3-43A8C42673B6}"/>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57</a:t>
            </a:fld>
            <a:endParaRPr lang="en-US" sz="1100">
              <a:solidFill>
                <a:srgbClr val="FFFFFF"/>
              </a:solidFill>
              <a:latin typeface="+mn-lt"/>
            </a:endParaRPr>
          </a:p>
        </p:txBody>
      </p:sp>
      <p:pic>
        <p:nvPicPr>
          <p:cNvPr id="9" name="Imagen 8" descr="Interfaz de usuario gráfica&#10;&#10;Descripción generada automáticamente">
            <a:extLst>
              <a:ext uri="{FF2B5EF4-FFF2-40B4-BE49-F238E27FC236}">
                <a16:creationId xmlns:a16="http://schemas.microsoft.com/office/drawing/2014/main" id="{97B77C68-B985-5E06-15F9-5CCC667736A8}"/>
              </a:ext>
            </a:extLst>
          </p:cNvPr>
          <p:cNvPicPr>
            <a:picLocks noChangeAspect="1"/>
          </p:cNvPicPr>
          <p:nvPr/>
        </p:nvPicPr>
        <p:blipFill>
          <a:blip r:embed="rId2"/>
          <a:stretch>
            <a:fillRect/>
          </a:stretch>
        </p:blipFill>
        <p:spPr>
          <a:xfrm>
            <a:off x="1157246" y="561333"/>
            <a:ext cx="9373908" cy="3372321"/>
          </a:xfrm>
          <a:prstGeom prst="rect">
            <a:avLst/>
          </a:prstGeom>
        </p:spPr>
      </p:pic>
    </p:spTree>
    <p:extLst>
      <p:ext uri="{BB962C8B-B14F-4D97-AF65-F5344CB8AC3E}">
        <p14:creationId xmlns:p14="http://schemas.microsoft.com/office/powerpoint/2010/main" val="2365016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DB781A-81DC-EFC8-51D5-65C531B8E2B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7BA748-4DA8-049D-530B-92B3416AB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2884E3E-98EE-7B96-2385-18220B9852F7}"/>
              </a:ext>
            </a:extLst>
          </p:cNvPr>
          <p:cNvSpPr txBox="1">
            <a:spLocks/>
          </p:cNvSpPr>
          <p:nvPr/>
        </p:nvSpPr>
        <p:spPr>
          <a:xfrm>
            <a:off x="-72485" y="4157753"/>
            <a:ext cx="3274843" cy="180016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Launch Site Names Begin with CCA</a:t>
            </a: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21A26A8F-718E-D646-1C02-2E3461BD29B2}"/>
              </a:ext>
            </a:extLst>
          </p:cNvPr>
          <p:cNvSpPr>
            <a:spLocks noGrp="1"/>
          </p:cNvSpPr>
          <p:nvPr>
            <p:ph type="body" sz="half" idx="4294967295"/>
          </p:nvPr>
        </p:nvSpPr>
        <p:spPr>
          <a:xfrm>
            <a:off x="3464653" y="4260761"/>
            <a:ext cx="7737443" cy="1435304"/>
          </a:xfrm>
          <a:prstGeom prst="rect">
            <a:avLst/>
          </a:prstGeom>
        </p:spPr>
        <p:txBody>
          <a:bodyPr vert="horz" lIns="91440" tIns="45720" rIns="91440" bIns="45720" rtlCol="0" anchor="t">
            <a:noAutofit/>
          </a:bodyPr>
          <a:lstStyle/>
          <a:p>
            <a:pPr marL="0" indent="0">
              <a:spcBef>
                <a:spcPts val="1400"/>
              </a:spcBef>
              <a:buNone/>
            </a:pPr>
            <a:r>
              <a:rPr lang="en-US" sz="2000" dirty="0">
                <a:solidFill>
                  <a:schemeClr val="tx2"/>
                </a:solidFill>
                <a:latin typeface="Abadi" panose="020B0604020104020204" pitchFamily="34" charset="0"/>
              </a:rPr>
              <a:t>This task filters the dataset to find records where the launch site names start with CCA. It then displays the first 5 records that match this criterion. This helps in understanding the launches that took place at specific sites starting with CCA</a:t>
            </a:r>
          </a:p>
        </p:txBody>
      </p:sp>
      <p:sp>
        <p:nvSpPr>
          <p:cNvPr id="26" name="Rectangle 25">
            <a:extLst>
              <a:ext uri="{FF2B5EF4-FFF2-40B4-BE49-F238E27FC236}">
                <a16:creationId xmlns:a16="http://schemas.microsoft.com/office/drawing/2014/main" id="{D4225218-16EA-9E3F-67B7-CA93D0FF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FC91B58-9C23-549E-7A0F-0C9D6E601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8D9D9FE-C95C-FA1E-96DB-3327EDDDB61B}"/>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58</a:t>
            </a:fld>
            <a:endParaRPr lang="en-US" sz="1100">
              <a:solidFill>
                <a:srgbClr val="FFFFFF"/>
              </a:solidFill>
              <a:latin typeface="+mn-lt"/>
            </a:endParaRPr>
          </a:p>
        </p:txBody>
      </p:sp>
      <p:pic>
        <p:nvPicPr>
          <p:cNvPr id="9" name="Imagen 8" descr="Captura de pantalla de computadora&#10;&#10;Descripción generada automáticamente">
            <a:extLst>
              <a:ext uri="{FF2B5EF4-FFF2-40B4-BE49-F238E27FC236}">
                <a16:creationId xmlns:a16="http://schemas.microsoft.com/office/drawing/2014/main" id="{67828F3E-63A1-8639-ED9A-ABB15F4EE761}"/>
              </a:ext>
            </a:extLst>
          </p:cNvPr>
          <p:cNvPicPr>
            <a:picLocks noChangeAspect="1"/>
          </p:cNvPicPr>
          <p:nvPr/>
        </p:nvPicPr>
        <p:blipFill>
          <a:blip r:embed="rId2"/>
          <a:stretch>
            <a:fillRect/>
          </a:stretch>
        </p:blipFill>
        <p:spPr>
          <a:xfrm>
            <a:off x="984739" y="139700"/>
            <a:ext cx="9854605" cy="3792136"/>
          </a:xfrm>
          <a:prstGeom prst="rect">
            <a:avLst/>
          </a:prstGeom>
        </p:spPr>
      </p:pic>
    </p:spTree>
    <p:extLst>
      <p:ext uri="{BB962C8B-B14F-4D97-AF65-F5344CB8AC3E}">
        <p14:creationId xmlns:p14="http://schemas.microsoft.com/office/powerpoint/2010/main" val="772789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2916B2-882F-7BFA-B8F3-3B37FD370D52}"/>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92C36D8-C312-75DB-CCA2-544EFC6C0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FA643C0-F082-2C60-6E71-962F549D222B}"/>
              </a:ext>
            </a:extLst>
          </p:cNvPr>
          <p:cNvSpPr txBox="1">
            <a:spLocks/>
          </p:cNvSpPr>
          <p:nvPr/>
        </p:nvSpPr>
        <p:spPr>
          <a:xfrm>
            <a:off x="324330" y="3982769"/>
            <a:ext cx="3380763"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Total Payload Mass</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9B424561-7AED-77A1-A315-01A2E1C3D902}"/>
              </a:ext>
            </a:extLst>
          </p:cNvPr>
          <p:cNvSpPr>
            <a:spLocks noGrp="1"/>
          </p:cNvSpPr>
          <p:nvPr>
            <p:ph type="body" sz="half" idx="4294967295"/>
          </p:nvPr>
        </p:nvSpPr>
        <p:spPr>
          <a:xfrm>
            <a:off x="3828457" y="3982769"/>
            <a:ext cx="7737443" cy="1032633"/>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calculates the total payload mass for all missions where NASA (CRS) is listed as the customer. It sums up the payload masses of these missions to provide an aggregate value, giving insight into the total mass transported for NASA (CRS).</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9A6175DA-2EE4-34CB-3EE4-09C4834D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8D01AA2-9917-B8D5-8AD9-66CEEA640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6D6F0FE-6836-3AB3-A4A5-E275E3912F0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59</a:t>
            </a:fld>
            <a:endParaRPr lang="en-US" sz="1100">
              <a:solidFill>
                <a:srgbClr val="FFFFFF"/>
              </a:solidFill>
              <a:latin typeface="+mn-lt"/>
            </a:endParaRPr>
          </a:p>
        </p:txBody>
      </p:sp>
      <p:pic>
        <p:nvPicPr>
          <p:cNvPr id="9" name="Imagen 8" descr="Patrón de fondo&#10;&#10;Descripción generada automáticamente con confianza media">
            <a:extLst>
              <a:ext uri="{FF2B5EF4-FFF2-40B4-BE49-F238E27FC236}">
                <a16:creationId xmlns:a16="http://schemas.microsoft.com/office/drawing/2014/main" id="{2BDA570B-53E4-0797-717A-B57B5BC7689F}"/>
              </a:ext>
            </a:extLst>
          </p:cNvPr>
          <p:cNvPicPr>
            <a:picLocks noChangeAspect="1"/>
          </p:cNvPicPr>
          <p:nvPr/>
        </p:nvPicPr>
        <p:blipFill>
          <a:blip r:embed="rId2"/>
          <a:stretch>
            <a:fillRect/>
          </a:stretch>
        </p:blipFill>
        <p:spPr>
          <a:xfrm>
            <a:off x="401092" y="763715"/>
            <a:ext cx="11303228" cy="2439342"/>
          </a:xfrm>
          <a:prstGeom prst="rect">
            <a:avLst/>
          </a:prstGeom>
        </p:spPr>
      </p:pic>
    </p:spTree>
    <p:extLst>
      <p:ext uri="{BB962C8B-B14F-4D97-AF65-F5344CB8AC3E}">
        <p14:creationId xmlns:p14="http://schemas.microsoft.com/office/powerpoint/2010/main" val="3335839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Abadi" panose="020B0604020104020204" pitchFamily="34" charset="0"/>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
        <p:nvSpPr>
          <p:cNvPr id="2" name="Content Placeholder 2">
            <a:extLst>
              <a:ext uri="{FF2B5EF4-FFF2-40B4-BE49-F238E27FC236}">
                <a16:creationId xmlns:a16="http://schemas.microsoft.com/office/drawing/2014/main" id="{38E27FD8-77A6-A694-DCE2-6DA5FB4946AC}"/>
              </a:ext>
            </a:extLst>
          </p:cNvPr>
          <p:cNvSpPr txBox="1">
            <a:spLocks/>
          </p:cNvSpPr>
          <p:nvPr/>
        </p:nvSpPr>
        <p:spPr>
          <a:xfrm>
            <a:off x="4408518" y="428514"/>
            <a:ext cx="6925102" cy="602714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b="1" dirty="0">
                <a:solidFill>
                  <a:schemeClr val="tx2"/>
                </a:solidFill>
                <a:latin typeface="Abadi"/>
              </a:rPr>
              <a:t>Executive Summary</a:t>
            </a:r>
          </a:p>
          <a:p>
            <a:pPr>
              <a:lnSpc>
                <a:spcPct val="120000"/>
              </a:lnSpc>
              <a:spcBef>
                <a:spcPts val="1400"/>
              </a:spcBef>
            </a:pPr>
            <a:r>
              <a:rPr lang="en-US" sz="8800" dirty="0">
                <a:solidFill>
                  <a:schemeClr val="tx2"/>
                </a:solidFill>
                <a:latin typeface="Abadi"/>
              </a:rPr>
              <a:t>Data collection methodology:</a:t>
            </a:r>
          </a:p>
          <a:p>
            <a:pPr lvl="1">
              <a:lnSpc>
                <a:spcPct val="120000"/>
              </a:lnSpc>
              <a:spcBef>
                <a:spcPts val="1400"/>
              </a:spcBef>
            </a:pPr>
            <a:r>
              <a:rPr lang="en-US" sz="6200" b="1" dirty="0">
                <a:solidFill>
                  <a:schemeClr val="tx2"/>
                </a:solidFill>
                <a:latin typeface="Abadi" panose="020B0604020104020204" pitchFamily="34" charset="0"/>
              </a:rPr>
              <a:t>Import Libraries and Define Auxiliary Functions</a:t>
            </a:r>
          </a:p>
          <a:p>
            <a:pPr lvl="2"/>
            <a:r>
              <a:rPr lang="en-US" sz="5600" dirty="0">
                <a:solidFill>
                  <a:schemeClr val="tx2"/>
                </a:solidFill>
                <a:latin typeface="Abadi" panose="020B0604020104020204" pitchFamily="34" charset="0"/>
              </a:rPr>
              <a:t>We imported necessary libraries such as </a:t>
            </a:r>
            <a:r>
              <a:rPr lang="en-US" sz="5600" b="1" dirty="0">
                <a:solidFill>
                  <a:schemeClr val="tx2"/>
                </a:solidFill>
                <a:latin typeface="Abadi" panose="020B0604020104020204" pitchFamily="34" charset="0"/>
              </a:rPr>
              <a:t>requests</a:t>
            </a:r>
            <a:r>
              <a:rPr lang="en-US" sz="5600" dirty="0">
                <a:solidFill>
                  <a:schemeClr val="tx2"/>
                </a:solidFill>
                <a:latin typeface="Abadi" panose="020B0604020104020204" pitchFamily="34" charset="0"/>
              </a:rPr>
              <a:t>, </a:t>
            </a:r>
            <a:r>
              <a:rPr lang="en-US" sz="5600" b="1" dirty="0">
                <a:solidFill>
                  <a:schemeClr val="tx2"/>
                </a:solidFill>
                <a:latin typeface="Abadi" panose="020B0604020104020204" pitchFamily="34" charset="0"/>
              </a:rPr>
              <a:t>pandas</a:t>
            </a:r>
            <a:r>
              <a:rPr lang="en-US" sz="5600" dirty="0">
                <a:solidFill>
                  <a:schemeClr val="tx2"/>
                </a:solidFill>
                <a:latin typeface="Abadi" panose="020B0604020104020204" pitchFamily="34" charset="0"/>
              </a:rPr>
              <a:t>, </a:t>
            </a:r>
            <a:r>
              <a:rPr lang="en-US" sz="5600" b="1" dirty="0" err="1">
                <a:solidFill>
                  <a:schemeClr val="tx2"/>
                </a:solidFill>
                <a:latin typeface="Abadi" panose="020B0604020104020204" pitchFamily="34" charset="0"/>
              </a:rPr>
              <a:t>numpy</a:t>
            </a:r>
            <a:r>
              <a:rPr lang="en-US" sz="5600" dirty="0">
                <a:solidFill>
                  <a:schemeClr val="tx2"/>
                </a:solidFill>
                <a:latin typeface="Abadi" panose="020B0604020104020204" pitchFamily="34" charset="0"/>
              </a:rPr>
              <a:t>, and </a:t>
            </a:r>
            <a:r>
              <a:rPr lang="en-US" sz="5600" b="1" dirty="0">
                <a:solidFill>
                  <a:schemeClr val="tx2"/>
                </a:solidFill>
                <a:latin typeface="Abadi" panose="020B0604020104020204" pitchFamily="34" charset="0"/>
              </a:rPr>
              <a:t>datetime</a:t>
            </a:r>
            <a:r>
              <a:rPr lang="en-US" sz="5600" dirty="0">
                <a:solidFill>
                  <a:schemeClr val="tx2"/>
                </a:solidFill>
                <a:latin typeface="Abadi" panose="020B0604020104020204" pitchFamily="34" charset="0"/>
              </a:rPr>
              <a:t> to handle data requests, manipulation, and analysis.</a:t>
            </a:r>
          </a:p>
          <a:p>
            <a:pPr lvl="2"/>
            <a:r>
              <a:rPr lang="en-US" sz="5600" dirty="0">
                <a:solidFill>
                  <a:schemeClr val="tx2"/>
                </a:solidFill>
                <a:latin typeface="Abadi" panose="020B0604020104020204" pitchFamily="34" charset="0"/>
              </a:rPr>
              <a:t> </a:t>
            </a:r>
            <a:r>
              <a:rPr lang="en-US" sz="5600" b="1" dirty="0">
                <a:solidFill>
                  <a:schemeClr val="tx2"/>
                </a:solidFill>
                <a:latin typeface="Abadi" panose="020B0604020104020204" pitchFamily="34" charset="0"/>
              </a:rPr>
              <a:t>Pandas options </a:t>
            </a:r>
            <a:r>
              <a:rPr lang="en-US" sz="5600" dirty="0">
                <a:solidFill>
                  <a:schemeClr val="tx2"/>
                </a:solidFill>
                <a:latin typeface="Abadi" panose="020B0604020104020204" pitchFamily="34" charset="0"/>
              </a:rPr>
              <a:t>were set to display all columns and data in a feature for better visibility.</a:t>
            </a:r>
          </a:p>
          <a:p>
            <a:pPr marL="914400" lvl="2" indent="0">
              <a:buNone/>
            </a:pPr>
            <a:endParaRPr lang="en-US" sz="5600" dirty="0">
              <a:solidFill>
                <a:schemeClr val="tx2"/>
              </a:solidFill>
              <a:latin typeface="Abadi" panose="020B0604020104020204" pitchFamily="34" charset="0"/>
            </a:endParaRPr>
          </a:p>
          <a:p>
            <a:pPr lvl="1"/>
            <a:r>
              <a:rPr lang="en-US" sz="6400" b="1" dirty="0">
                <a:solidFill>
                  <a:schemeClr val="tx2"/>
                </a:solidFill>
                <a:latin typeface="Abadi" panose="020B0604020104020204" pitchFamily="34" charset="0"/>
              </a:rPr>
              <a:t>Define Helper Functions</a:t>
            </a:r>
          </a:p>
          <a:p>
            <a:pPr marL="457200" lvl="1" indent="0">
              <a:buNone/>
            </a:pPr>
            <a:r>
              <a:rPr lang="en-US" sz="5600" dirty="0">
                <a:solidFill>
                  <a:schemeClr val="tx2"/>
                </a:solidFill>
                <a:latin typeface="Abadi" panose="020B0604020104020204" pitchFamily="34" charset="0"/>
              </a:rPr>
              <a:t>Several helper functions were defined to extract specific data from the </a:t>
            </a:r>
            <a:r>
              <a:rPr lang="en-US" sz="5600" b="1" dirty="0">
                <a:solidFill>
                  <a:schemeClr val="tx2"/>
                </a:solidFill>
                <a:latin typeface="Abadi" panose="020B0604020104020204" pitchFamily="34" charset="0"/>
              </a:rPr>
              <a:t>SpaceX API:</a:t>
            </a:r>
          </a:p>
          <a:p>
            <a:pPr marL="457200" lvl="1" indent="0">
              <a:buNone/>
            </a:pPr>
            <a:endParaRPr lang="en-US" sz="5600" b="1" dirty="0">
              <a:solidFill>
                <a:schemeClr val="tx2"/>
              </a:solidFill>
              <a:latin typeface="Abadi" panose="020B0604020104020204" pitchFamily="34" charset="0"/>
            </a:endParaRPr>
          </a:p>
          <a:p>
            <a:pPr lvl="2">
              <a:buFont typeface="Arial" panose="020B0604020202020204" pitchFamily="34" charset="0"/>
              <a:buChar char="•"/>
            </a:pPr>
            <a:r>
              <a:rPr lang="en-US" sz="5000" b="1" dirty="0" err="1">
                <a:solidFill>
                  <a:schemeClr val="tx2"/>
                </a:solidFill>
                <a:latin typeface="Abadi" panose="020B0604020104020204" pitchFamily="34" charset="0"/>
              </a:rPr>
              <a:t>getBoosterVersion</a:t>
            </a:r>
            <a:r>
              <a:rPr lang="en-US" sz="5000" b="1" dirty="0">
                <a:solidFill>
                  <a:schemeClr val="tx2"/>
                </a:solidFill>
                <a:latin typeface="Abadi" panose="020B0604020104020204" pitchFamily="34" charset="0"/>
              </a:rPr>
              <a:t>(data): </a:t>
            </a:r>
            <a:r>
              <a:rPr lang="en-US" sz="5000" dirty="0">
                <a:solidFill>
                  <a:schemeClr val="tx2"/>
                </a:solidFill>
                <a:latin typeface="Abadi" panose="020B0604020104020204" pitchFamily="34" charset="0"/>
              </a:rPr>
              <a:t>Extracts the booster version using the </a:t>
            </a:r>
            <a:r>
              <a:rPr lang="en-US" sz="5000" b="1" dirty="0">
                <a:solidFill>
                  <a:schemeClr val="tx2"/>
                </a:solidFill>
                <a:latin typeface="Abadi" panose="020B0604020104020204" pitchFamily="34" charset="0"/>
              </a:rPr>
              <a:t>rocket</a:t>
            </a:r>
            <a:r>
              <a:rPr lang="en-US" sz="5000" dirty="0">
                <a:solidFill>
                  <a:schemeClr val="tx2"/>
                </a:solidFill>
                <a:latin typeface="Abadi" panose="020B0604020104020204" pitchFamily="34" charset="0"/>
              </a:rPr>
              <a:t> column.</a:t>
            </a:r>
          </a:p>
          <a:p>
            <a:pPr lvl="2">
              <a:buFont typeface="Arial" panose="020B0604020202020204" pitchFamily="34" charset="0"/>
              <a:buChar char="•"/>
            </a:pPr>
            <a:r>
              <a:rPr lang="en-US" sz="5000" b="1" dirty="0" err="1">
                <a:solidFill>
                  <a:schemeClr val="tx2"/>
                </a:solidFill>
                <a:latin typeface="Abadi" panose="020B0604020104020204" pitchFamily="34" charset="0"/>
              </a:rPr>
              <a:t>getLaunchSite</a:t>
            </a:r>
            <a:r>
              <a:rPr lang="en-US" sz="5000" b="1" dirty="0">
                <a:solidFill>
                  <a:schemeClr val="tx2"/>
                </a:solidFill>
                <a:latin typeface="Abadi" panose="020B0604020104020204" pitchFamily="34" charset="0"/>
              </a:rPr>
              <a:t>(data): </a:t>
            </a:r>
            <a:r>
              <a:rPr lang="en-US" sz="5000" dirty="0">
                <a:solidFill>
                  <a:schemeClr val="tx2"/>
                </a:solidFill>
                <a:latin typeface="Abadi" panose="020B0604020104020204" pitchFamily="34" charset="0"/>
              </a:rPr>
              <a:t>Extracts the launch site name, longitude, and latitude using the </a:t>
            </a:r>
            <a:r>
              <a:rPr lang="en-US" sz="5000" b="1" dirty="0">
                <a:solidFill>
                  <a:schemeClr val="tx2"/>
                </a:solidFill>
                <a:latin typeface="Abadi" panose="020B0604020104020204" pitchFamily="34" charset="0"/>
              </a:rPr>
              <a:t>launchpad</a:t>
            </a:r>
            <a:r>
              <a:rPr lang="en-US" sz="5000" dirty="0">
                <a:solidFill>
                  <a:schemeClr val="tx2"/>
                </a:solidFill>
                <a:latin typeface="Abadi" panose="020B0604020104020204" pitchFamily="34" charset="0"/>
              </a:rPr>
              <a:t> column.</a:t>
            </a:r>
          </a:p>
          <a:p>
            <a:pPr lvl="2">
              <a:buFont typeface="Arial" panose="020B0604020202020204" pitchFamily="34" charset="0"/>
              <a:buChar char="•"/>
            </a:pPr>
            <a:r>
              <a:rPr lang="en-US" sz="5000" b="1" dirty="0" err="1">
                <a:solidFill>
                  <a:schemeClr val="tx2"/>
                </a:solidFill>
                <a:latin typeface="Abadi" panose="020B0604020104020204" pitchFamily="34" charset="0"/>
              </a:rPr>
              <a:t>getPayloadData</a:t>
            </a:r>
            <a:r>
              <a:rPr lang="en-US" sz="5000" b="1" dirty="0">
                <a:solidFill>
                  <a:schemeClr val="tx2"/>
                </a:solidFill>
                <a:latin typeface="Abadi" panose="020B0604020104020204" pitchFamily="34" charset="0"/>
              </a:rPr>
              <a:t>(data): </a:t>
            </a:r>
            <a:r>
              <a:rPr lang="en-US" sz="5000" dirty="0">
                <a:solidFill>
                  <a:schemeClr val="tx2"/>
                </a:solidFill>
                <a:latin typeface="Abadi" panose="020B0604020104020204" pitchFamily="34" charset="0"/>
              </a:rPr>
              <a:t>Extracts the payload mass and orbit using the </a:t>
            </a:r>
            <a:r>
              <a:rPr lang="en-US" sz="5000" b="1" dirty="0">
                <a:solidFill>
                  <a:schemeClr val="tx2"/>
                </a:solidFill>
                <a:latin typeface="Abadi" panose="020B0604020104020204" pitchFamily="34" charset="0"/>
              </a:rPr>
              <a:t>payloads</a:t>
            </a:r>
            <a:r>
              <a:rPr lang="en-US" sz="5000" dirty="0">
                <a:solidFill>
                  <a:schemeClr val="tx2"/>
                </a:solidFill>
                <a:latin typeface="Abadi" panose="020B0604020104020204" pitchFamily="34" charset="0"/>
              </a:rPr>
              <a:t> column.</a:t>
            </a:r>
          </a:p>
          <a:p>
            <a:pPr lvl="2">
              <a:buFont typeface="Arial" panose="020B0604020202020204" pitchFamily="34" charset="0"/>
              <a:buChar char="•"/>
            </a:pPr>
            <a:r>
              <a:rPr lang="en-US" sz="5000" b="1" dirty="0" err="1">
                <a:solidFill>
                  <a:schemeClr val="tx2"/>
                </a:solidFill>
                <a:latin typeface="Abadi" panose="020B0604020104020204" pitchFamily="34" charset="0"/>
              </a:rPr>
              <a:t>getCoreData</a:t>
            </a:r>
            <a:r>
              <a:rPr lang="en-US" sz="5000" b="1" dirty="0">
                <a:solidFill>
                  <a:schemeClr val="tx2"/>
                </a:solidFill>
                <a:latin typeface="Abadi" panose="020B0604020104020204" pitchFamily="34" charset="0"/>
              </a:rPr>
              <a:t>(data): </a:t>
            </a:r>
            <a:r>
              <a:rPr lang="en-US" sz="5000" dirty="0">
                <a:solidFill>
                  <a:schemeClr val="tx2"/>
                </a:solidFill>
                <a:latin typeface="Abadi" panose="020B0604020104020204" pitchFamily="34" charset="0"/>
              </a:rPr>
              <a:t>Extracts various core-related data using the </a:t>
            </a:r>
            <a:r>
              <a:rPr lang="en-US" sz="5000" b="1" dirty="0">
                <a:solidFill>
                  <a:schemeClr val="tx2"/>
                </a:solidFill>
                <a:latin typeface="Abadi" panose="020B0604020104020204" pitchFamily="34" charset="0"/>
              </a:rPr>
              <a:t>cores</a:t>
            </a:r>
            <a:r>
              <a:rPr lang="en-US" sz="5000" dirty="0">
                <a:solidFill>
                  <a:schemeClr val="tx2"/>
                </a:solidFill>
                <a:latin typeface="Abadi" panose="020B0604020104020204" pitchFamily="34" charset="0"/>
              </a:rPr>
              <a:t> column.</a:t>
            </a:r>
          </a:p>
          <a:p>
            <a:pPr marL="1371600" lvl="3" indent="0">
              <a:buNone/>
            </a:pPr>
            <a:endParaRPr lang="en-US" sz="4800" dirty="0">
              <a:solidFill>
                <a:schemeClr val="tx2"/>
              </a:solidFill>
              <a:latin typeface="Abadi" panose="020B0604020104020204" pitchFamily="34" charset="0"/>
            </a:endParaRPr>
          </a:p>
          <a:p>
            <a:pPr lvl="1"/>
            <a:r>
              <a:rPr lang="en-US" sz="6200" b="1" dirty="0">
                <a:solidFill>
                  <a:schemeClr val="tx2"/>
                </a:solidFill>
                <a:latin typeface="Abadi" panose="020B0604020104020204" pitchFamily="34" charset="0"/>
              </a:rPr>
              <a:t>Request and Parse SpaceX Launch Data</a:t>
            </a:r>
          </a:p>
          <a:p>
            <a:pPr lvl="2"/>
            <a:r>
              <a:rPr lang="en-US" sz="5600" dirty="0">
                <a:solidFill>
                  <a:schemeClr val="tx2"/>
                </a:solidFill>
                <a:latin typeface="Abadi" panose="020B0604020104020204" pitchFamily="34" charset="0"/>
              </a:rPr>
              <a:t>The SpaceX API URL for past launches was defined.</a:t>
            </a:r>
          </a:p>
          <a:p>
            <a:pPr lvl="2"/>
            <a:r>
              <a:rPr lang="en-US" sz="5600" dirty="0">
                <a:solidFill>
                  <a:schemeClr val="tx2"/>
                </a:solidFill>
                <a:latin typeface="Abadi" panose="020B0604020104020204" pitchFamily="34" charset="0"/>
              </a:rPr>
              <a:t>A GET request was made to the SpaceX API to retrieve the data.</a:t>
            </a:r>
          </a:p>
          <a:p>
            <a:pPr lvl="2"/>
            <a:r>
              <a:rPr lang="en-US" sz="5600" dirty="0">
                <a:solidFill>
                  <a:schemeClr val="tx2"/>
                </a:solidFill>
                <a:latin typeface="Abadi" panose="020B0604020104020204" pitchFamily="34" charset="0"/>
              </a:rPr>
              <a:t>The content of the response was checked to ensure it was successful.</a:t>
            </a:r>
          </a:p>
          <a:p>
            <a:pPr lvl="2"/>
            <a:r>
              <a:rPr lang="en-US" sz="5600" dirty="0">
                <a:solidFill>
                  <a:schemeClr val="tx2"/>
                </a:solidFill>
                <a:latin typeface="Abadi" panose="020B0604020104020204" pitchFamily="34" charset="0"/>
              </a:rPr>
              <a:t>A static JSON URL was used for consistent results.</a:t>
            </a:r>
          </a:p>
          <a:p>
            <a:pPr lvl="2"/>
            <a:r>
              <a:rPr lang="en-US" sz="5600" dirty="0">
                <a:solidFill>
                  <a:schemeClr val="tx2"/>
                </a:solidFill>
                <a:latin typeface="Abadi" panose="020B0604020104020204" pitchFamily="34" charset="0"/>
              </a:rPr>
              <a:t>The response content was decoded as JSON and converted into a pandas </a:t>
            </a:r>
            <a:r>
              <a:rPr lang="en-US" sz="5600" dirty="0" err="1">
                <a:solidFill>
                  <a:schemeClr val="tx2"/>
                </a:solidFill>
                <a:latin typeface="Abadi" panose="020B0604020104020204" pitchFamily="34" charset="0"/>
              </a:rPr>
              <a:t>dataframe</a:t>
            </a:r>
            <a:r>
              <a:rPr lang="en-US" sz="5600" dirty="0">
                <a:solidFill>
                  <a:schemeClr val="tx2"/>
                </a:solidFill>
                <a:latin typeface="Abadi" panose="020B0604020104020204" pitchFamily="34" charset="0"/>
              </a:rPr>
              <a:t> for further analysis.</a:t>
            </a:r>
          </a:p>
          <a:p>
            <a:pPr marL="0" indent="0">
              <a:lnSpc>
                <a:spcPct val="100000"/>
              </a:lnSpc>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A51025-58B9-1884-CB51-243F73E638F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48D448E-AC5C-49A7-2760-73D7A4D69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59AD1D4-2986-7EDD-BE44-CDDDA875526B}"/>
              </a:ext>
            </a:extLst>
          </p:cNvPr>
          <p:cNvSpPr txBox="1">
            <a:spLocks/>
          </p:cNvSpPr>
          <p:nvPr/>
        </p:nvSpPr>
        <p:spPr>
          <a:xfrm>
            <a:off x="223847" y="4346837"/>
            <a:ext cx="3380763" cy="180016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Average Payload Mass by F9 v1.1</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83FBC9C8-591A-7A0A-4196-E10EB8E0959D}"/>
              </a:ext>
            </a:extLst>
          </p:cNvPr>
          <p:cNvSpPr>
            <a:spLocks noGrp="1"/>
          </p:cNvSpPr>
          <p:nvPr>
            <p:ph type="body" sz="half" idx="4294967295"/>
          </p:nvPr>
        </p:nvSpPr>
        <p:spPr>
          <a:xfrm>
            <a:off x="3828457" y="4346837"/>
            <a:ext cx="7737443" cy="1032633"/>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computes the average payload mass for missions that used the booster version F9 v1.1. By calculating the mean value of the payload masses, it provides an understanding of the typical payload capacity for this specific booster version</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09AE3615-473F-F342-5E38-AD0CC537E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084B31-5805-20E0-BA6B-65F5E9F8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FE03838-F885-A7D3-0F15-356599BBA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60</a:t>
            </a:fld>
            <a:endParaRPr lang="en-US" sz="1100">
              <a:solidFill>
                <a:srgbClr val="FFFFFF"/>
              </a:solidFill>
              <a:latin typeface="+mn-lt"/>
            </a:endParaRPr>
          </a:p>
        </p:txBody>
      </p:sp>
      <p:pic>
        <p:nvPicPr>
          <p:cNvPr id="6" name="Imagen 5" descr="Texto&#10;&#10;Descripción generada automáticamente">
            <a:extLst>
              <a:ext uri="{FF2B5EF4-FFF2-40B4-BE49-F238E27FC236}">
                <a16:creationId xmlns:a16="http://schemas.microsoft.com/office/drawing/2014/main" id="{4F175E49-DB5B-62F1-E573-352C09146169}"/>
              </a:ext>
            </a:extLst>
          </p:cNvPr>
          <p:cNvPicPr>
            <a:picLocks noChangeAspect="1"/>
          </p:cNvPicPr>
          <p:nvPr/>
        </p:nvPicPr>
        <p:blipFill>
          <a:blip r:embed="rId2"/>
          <a:stretch>
            <a:fillRect/>
          </a:stretch>
        </p:blipFill>
        <p:spPr>
          <a:xfrm>
            <a:off x="427132" y="400178"/>
            <a:ext cx="11029311" cy="3433336"/>
          </a:xfrm>
          <a:prstGeom prst="rect">
            <a:avLst/>
          </a:prstGeom>
        </p:spPr>
      </p:pic>
    </p:spTree>
    <p:extLst>
      <p:ext uri="{BB962C8B-B14F-4D97-AF65-F5344CB8AC3E}">
        <p14:creationId xmlns:p14="http://schemas.microsoft.com/office/powerpoint/2010/main" val="170673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0CE1EB-8222-15F1-0219-180899A40F5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EA9D177-A477-88D9-C084-F1E1DFB57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9093DEE-DFC2-0438-C05E-9D36E8676DDC}"/>
              </a:ext>
            </a:extLst>
          </p:cNvPr>
          <p:cNvSpPr txBox="1">
            <a:spLocks/>
          </p:cNvSpPr>
          <p:nvPr/>
        </p:nvSpPr>
        <p:spPr>
          <a:xfrm>
            <a:off x="223847" y="4346837"/>
            <a:ext cx="3380763" cy="1800165"/>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First Successful Ground Landing Date</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3CD84319-9DB6-9BF1-CF2D-34A1436F32A8}"/>
              </a:ext>
            </a:extLst>
          </p:cNvPr>
          <p:cNvSpPr>
            <a:spLocks noGrp="1"/>
          </p:cNvSpPr>
          <p:nvPr>
            <p:ph type="body" sz="half" idx="4294967295"/>
          </p:nvPr>
        </p:nvSpPr>
        <p:spPr>
          <a:xfrm>
            <a:off x="3828457" y="4346837"/>
            <a:ext cx="7737443" cy="1032633"/>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identifies the earliest date on which a successful landing on a ground pad was recorded. It uses the minimum function to find the first occurrence of a successful ground pad landing, highlighting a significant milestone in SpaceX's landing achievements.</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52568C8C-0274-A4A1-0173-908BD9307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FE7136-A8F4-5FEC-A376-334F8A1BC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A89F384-E11F-A7F6-9EBA-D8CE75847F65}"/>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61</a:t>
            </a:fld>
            <a:endParaRPr lang="en-US" sz="1100">
              <a:solidFill>
                <a:srgbClr val="FFFFFF"/>
              </a:solidFill>
              <a:latin typeface="+mn-lt"/>
            </a:endParaRPr>
          </a:p>
        </p:txBody>
      </p:sp>
      <p:pic>
        <p:nvPicPr>
          <p:cNvPr id="7" name="Imagen 6" descr="Texto&#10;&#10;Descripción generada automáticamente">
            <a:extLst>
              <a:ext uri="{FF2B5EF4-FFF2-40B4-BE49-F238E27FC236}">
                <a16:creationId xmlns:a16="http://schemas.microsoft.com/office/drawing/2014/main" id="{F744AC87-C115-6F81-062C-5AF235214543}"/>
              </a:ext>
            </a:extLst>
          </p:cNvPr>
          <p:cNvPicPr>
            <a:picLocks noChangeAspect="1"/>
          </p:cNvPicPr>
          <p:nvPr/>
        </p:nvPicPr>
        <p:blipFill>
          <a:blip r:embed="rId2"/>
          <a:stretch>
            <a:fillRect/>
          </a:stretch>
        </p:blipFill>
        <p:spPr>
          <a:xfrm>
            <a:off x="736922" y="382651"/>
            <a:ext cx="10718156" cy="3670157"/>
          </a:xfrm>
          <a:prstGeom prst="rect">
            <a:avLst/>
          </a:prstGeom>
        </p:spPr>
      </p:pic>
    </p:spTree>
    <p:extLst>
      <p:ext uri="{BB962C8B-B14F-4D97-AF65-F5344CB8AC3E}">
        <p14:creationId xmlns:p14="http://schemas.microsoft.com/office/powerpoint/2010/main" val="220409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EDF5B4-BC11-A423-DE42-DC5CB2F1FA7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E590BB5-44B3-4E71-8374-9D4F292B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9B53BB4-87A7-E4AC-2655-EE663A04D7D1}"/>
              </a:ext>
            </a:extLst>
          </p:cNvPr>
          <p:cNvSpPr txBox="1">
            <a:spLocks/>
          </p:cNvSpPr>
          <p:nvPr/>
        </p:nvSpPr>
        <p:spPr>
          <a:xfrm>
            <a:off x="223847" y="4508311"/>
            <a:ext cx="3380763" cy="1953295"/>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Successful Drone Ship Landing with Payload between 4000 and 6000</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2E4228EF-41B6-7031-4485-34305695B4D6}"/>
              </a:ext>
            </a:extLst>
          </p:cNvPr>
          <p:cNvSpPr>
            <a:spLocks noGrp="1"/>
          </p:cNvSpPr>
          <p:nvPr>
            <p:ph type="body" sz="half" idx="4294967295"/>
          </p:nvPr>
        </p:nvSpPr>
        <p:spPr>
          <a:xfrm>
            <a:off x="3828457" y="4590118"/>
            <a:ext cx="7737443" cy="1032633"/>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retrieves the names of booster versions that successfully landed on a drone ship and carried a payload mass between 4000 and 6000 kg. It filters the dataset based on these criteria to provide a list of boosters that meet both conditions.</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6FA42C26-BD57-8534-D67A-F661143FE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3608D19-CF77-01C2-6166-D7405CA77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EAEA9EA-AF3B-46B2-E8D4-EBE6F29ECA8A}"/>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62</a:t>
            </a:fld>
            <a:endParaRPr lang="en-US" sz="1100">
              <a:solidFill>
                <a:srgbClr val="FFFFFF"/>
              </a:solidFill>
              <a:latin typeface="+mn-lt"/>
            </a:endParaRPr>
          </a:p>
        </p:txBody>
      </p:sp>
      <p:pic>
        <p:nvPicPr>
          <p:cNvPr id="6" name="Imagen 5" descr="Texto&#10;&#10;Descripción generada automáticamente">
            <a:extLst>
              <a:ext uri="{FF2B5EF4-FFF2-40B4-BE49-F238E27FC236}">
                <a16:creationId xmlns:a16="http://schemas.microsoft.com/office/drawing/2014/main" id="{F7687A6F-F9E0-682A-428F-5C574A70D56E}"/>
              </a:ext>
            </a:extLst>
          </p:cNvPr>
          <p:cNvPicPr>
            <a:picLocks noChangeAspect="1"/>
          </p:cNvPicPr>
          <p:nvPr/>
        </p:nvPicPr>
        <p:blipFill>
          <a:blip r:embed="rId2"/>
          <a:stretch>
            <a:fillRect/>
          </a:stretch>
        </p:blipFill>
        <p:spPr>
          <a:xfrm>
            <a:off x="1493089" y="167077"/>
            <a:ext cx="9379044" cy="4073776"/>
          </a:xfrm>
          <a:prstGeom prst="rect">
            <a:avLst/>
          </a:prstGeom>
        </p:spPr>
      </p:pic>
    </p:spTree>
    <p:extLst>
      <p:ext uri="{BB962C8B-B14F-4D97-AF65-F5344CB8AC3E}">
        <p14:creationId xmlns:p14="http://schemas.microsoft.com/office/powerpoint/2010/main" val="2737245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B75C97-9FD2-4D5E-3A52-228DA6789981}"/>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F3530A-63F9-805C-B7E7-FC8C12A7A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24C98B-78D2-5724-D199-5427141473E3}"/>
              </a:ext>
            </a:extLst>
          </p:cNvPr>
          <p:cNvSpPr txBox="1">
            <a:spLocks/>
          </p:cNvSpPr>
          <p:nvPr/>
        </p:nvSpPr>
        <p:spPr>
          <a:xfrm>
            <a:off x="251208" y="717664"/>
            <a:ext cx="3356149" cy="195329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Total Number of Successful and Failure Mission Outcomes</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1C0D1117-45FE-C1AA-C7C0-B7EA6CD89AB2}"/>
              </a:ext>
            </a:extLst>
          </p:cNvPr>
          <p:cNvSpPr>
            <a:spLocks noGrp="1"/>
          </p:cNvSpPr>
          <p:nvPr>
            <p:ph type="body" sz="half" idx="4294967295"/>
          </p:nvPr>
        </p:nvSpPr>
        <p:spPr>
          <a:xfrm>
            <a:off x="620997" y="2783421"/>
            <a:ext cx="3147134" cy="3551780"/>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counts the number of missions that resulted in different landing outcomes, such as success or failure. It groups the data by landing outcome and provides a count for each category, offering a summary of mission success rates and failure rates.</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F1CCF0B4-86B8-750A-1D98-E21E0B7E4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D3E0F5-1C1F-9907-4E04-E69F020F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32701C9-D9EB-3F79-DB38-2B2750989071}"/>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63</a:t>
            </a:fld>
            <a:endParaRPr lang="en-US" sz="1100">
              <a:solidFill>
                <a:srgbClr val="FFFFFF"/>
              </a:solidFill>
              <a:latin typeface="+mn-lt"/>
            </a:endParaRPr>
          </a:p>
        </p:txBody>
      </p:sp>
      <p:pic>
        <p:nvPicPr>
          <p:cNvPr id="7" name="Imagen 6" descr="Texto&#10;&#10;Descripción generada automáticamente">
            <a:extLst>
              <a:ext uri="{FF2B5EF4-FFF2-40B4-BE49-F238E27FC236}">
                <a16:creationId xmlns:a16="http://schemas.microsoft.com/office/drawing/2014/main" id="{DCD59406-9FF7-751A-A536-36763B9C9425}"/>
              </a:ext>
            </a:extLst>
          </p:cNvPr>
          <p:cNvPicPr>
            <a:picLocks noChangeAspect="1"/>
          </p:cNvPicPr>
          <p:nvPr/>
        </p:nvPicPr>
        <p:blipFill>
          <a:blip r:embed="rId2"/>
          <a:stretch>
            <a:fillRect/>
          </a:stretch>
        </p:blipFill>
        <p:spPr>
          <a:xfrm>
            <a:off x="4096080" y="801868"/>
            <a:ext cx="7943979" cy="5379325"/>
          </a:xfrm>
          <a:prstGeom prst="rect">
            <a:avLst/>
          </a:prstGeom>
        </p:spPr>
      </p:pic>
    </p:spTree>
    <p:extLst>
      <p:ext uri="{BB962C8B-B14F-4D97-AF65-F5344CB8AC3E}">
        <p14:creationId xmlns:p14="http://schemas.microsoft.com/office/powerpoint/2010/main" val="2834169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112F18-5BCD-766E-0E70-8EAFCCC56F6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F4A198-B8A5-9509-0712-63B3A87A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12B4F31-E182-2199-3D8F-AEFED635F5C9}"/>
              </a:ext>
            </a:extLst>
          </p:cNvPr>
          <p:cNvSpPr txBox="1">
            <a:spLocks/>
          </p:cNvSpPr>
          <p:nvPr/>
        </p:nvSpPr>
        <p:spPr>
          <a:xfrm>
            <a:off x="341644" y="780330"/>
            <a:ext cx="3684689" cy="19532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600" b="1" kern="1200" dirty="0">
                <a:solidFill>
                  <a:schemeClr val="tx2"/>
                </a:solidFill>
                <a:latin typeface="Abadi" panose="020B0604020104020204" pitchFamily="34" charset="0"/>
                <a:ea typeface="+mj-ea"/>
                <a:cs typeface="+mj-cs"/>
              </a:rPr>
              <a:t>Boosters Carried Maximum Payload</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A9D90C92-478E-B123-C983-EF6C1187D887}"/>
              </a:ext>
            </a:extLst>
          </p:cNvPr>
          <p:cNvSpPr>
            <a:spLocks noGrp="1"/>
          </p:cNvSpPr>
          <p:nvPr>
            <p:ph type="body" sz="half" idx="4294967295"/>
          </p:nvPr>
        </p:nvSpPr>
        <p:spPr>
          <a:xfrm>
            <a:off x="493607" y="2340643"/>
            <a:ext cx="3380762" cy="3719869"/>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identifies the booster versions that carried the maximum payload mass. It uses a subquery to first determine the maximum payload mass and then retrieves the booster versions associated with that mass. This highlights the most capable boosters in terms of payload capacity.</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9EFBEFF8-E3A7-C191-5BAB-CF0114E49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15BB41-AD46-CD86-5C04-95F62BC81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FE982-DBBD-C22D-87C6-313774F4EF8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64</a:t>
            </a:fld>
            <a:endParaRPr lang="en-US" sz="1100">
              <a:solidFill>
                <a:srgbClr val="FFFFFF"/>
              </a:solidFill>
              <a:latin typeface="+mn-lt"/>
            </a:endParaRPr>
          </a:p>
        </p:txBody>
      </p:sp>
      <p:pic>
        <p:nvPicPr>
          <p:cNvPr id="7" name="Imagen 6" descr="Interfaz de usuario gráfica, Texto&#10;&#10;Descripción generada automáticamente">
            <a:extLst>
              <a:ext uri="{FF2B5EF4-FFF2-40B4-BE49-F238E27FC236}">
                <a16:creationId xmlns:a16="http://schemas.microsoft.com/office/drawing/2014/main" id="{F8DD75B5-51CB-0135-3348-C49119B89E29}"/>
              </a:ext>
            </a:extLst>
          </p:cNvPr>
          <p:cNvPicPr>
            <a:picLocks noChangeAspect="1"/>
          </p:cNvPicPr>
          <p:nvPr/>
        </p:nvPicPr>
        <p:blipFill>
          <a:blip r:embed="rId2"/>
          <a:stretch>
            <a:fillRect/>
          </a:stretch>
        </p:blipFill>
        <p:spPr>
          <a:xfrm>
            <a:off x="4306497" y="416819"/>
            <a:ext cx="7617605" cy="5782877"/>
          </a:xfrm>
          <a:prstGeom prst="rect">
            <a:avLst/>
          </a:prstGeom>
        </p:spPr>
      </p:pic>
    </p:spTree>
    <p:extLst>
      <p:ext uri="{BB962C8B-B14F-4D97-AF65-F5344CB8AC3E}">
        <p14:creationId xmlns:p14="http://schemas.microsoft.com/office/powerpoint/2010/main" val="2670230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F51AF6-8CB7-140E-6D0E-E2AD72611D3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69F1896-EBBE-4211-3679-ED60320FA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C12CE08-EEE1-1031-4EA9-3396FA9839CD}"/>
              </a:ext>
            </a:extLst>
          </p:cNvPr>
          <p:cNvSpPr txBox="1">
            <a:spLocks/>
          </p:cNvSpPr>
          <p:nvPr/>
        </p:nvSpPr>
        <p:spPr>
          <a:xfrm>
            <a:off x="341644" y="780330"/>
            <a:ext cx="3684689" cy="19532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600" b="1" kern="1200" dirty="0">
                <a:solidFill>
                  <a:schemeClr val="tx2"/>
                </a:solidFill>
                <a:latin typeface="Abadi" panose="020B0604020104020204" pitchFamily="34" charset="0"/>
                <a:ea typeface="+mj-ea"/>
                <a:cs typeface="+mj-cs"/>
              </a:rPr>
              <a:t>2015 Launch Records</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19DD4215-7EFB-2D28-82DE-4C4ADEE2330A}"/>
              </a:ext>
            </a:extLst>
          </p:cNvPr>
          <p:cNvSpPr>
            <a:spLocks noGrp="1"/>
          </p:cNvSpPr>
          <p:nvPr>
            <p:ph type="body" sz="half" idx="4294967295"/>
          </p:nvPr>
        </p:nvSpPr>
        <p:spPr>
          <a:xfrm>
            <a:off x="493607" y="2340643"/>
            <a:ext cx="3380762" cy="3719869"/>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extracts records from the year 2015 where the landing outcome was a failure on a drone ship. It also converts the month from the date into a month name and includes the booster version and launch site in the output. This provides detailed information about specific failed missions in 2015.</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12155089-199F-6CDF-8876-873480D30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65633F-9E32-7031-50C7-293E292B1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95FC615-124D-F01D-1F0C-32CB9FDA53F8}"/>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65</a:t>
            </a:fld>
            <a:endParaRPr lang="en-US" sz="1100">
              <a:solidFill>
                <a:srgbClr val="FFFFFF"/>
              </a:solidFill>
              <a:latin typeface="+mn-lt"/>
            </a:endParaRPr>
          </a:p>
        </p:txBody>
      </p:sp>
      <p:pic>
        <p:nvPicPr>
          <p:cNvPr id="6" name="Imagen 5" descr="Texto&#10;&#10;Descripción generada automáticamente">
            <a:extLst>
              <a:ext uri="{FF2B5EF4-FFF2-40B4-BE49-F238E27FC236}">
                <a16:creationId xmlns:a16="http://schemas.microsoft.com/office/drawing/2014/main" id="{57D812A2-6B1B-EB58-7C7B-800CAF937270}"/>
              </a:ext>
            </a:extLst>
          </p:cNvPr>
          <p:cNvPicPr>
            <a:picLocks noChangeAspect="1"/>
          </p:cNvPicPr>
          <p:nvPr/>
        </p:nvPicPr>
        <p:blipFill>
          <a:blip r:embed="rId2"/>
          <a:stretch>
            <a:fillRect/>
          </a:stretch>
        </p:blipFill>
        <p:spPr>
          <a:xfrm>
            <a:off x="4519940" y="515123"/>
            <a:ext cx="6785479" cy="5375868"/>
          </a:xfrm>
          <a:prstGeom prst="rect">
            <a:avLst/>
          </a:prstGeom>
        </p:spPr>
      </p:pic>
    </p:spTree>
    <p:extLst>
      <p:ext uri="{BB962C8B-B14F-4D97-AF65-F5344CB8AC3E}">
        <p14:creationId xmlns:p14="http://schemas.microsoft.com/office/powerpoint/2010/main" val="384363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660087-7C41-653C-2212-8F60972B2BAC}"/>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802111-0EEF-B7EE-EB6F-FA8B26FD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C74B71A-2DC6-DDEC-3ECF-8A25F133E5E2}"/>
              </a:ext>
            </a:extLst>
          </p:cNvPr>
          <p:cNvSpPr txBox="1">
            <a:spLocks/>
          </p:cNvSpPr>
          <p:nvPr/>
        </p:nvSpPr>
        <p:spPr>
          <a:xfrm>
            <a:off x="341644" y="780330"/>
            <a:ext cx="3684689" cy="1953295"/>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600" b="1" kern="1200" dirty="0">
                <a:solidFill>
                  <a:schemeClr val="tx2"/>
                </a:solidFill>
                <a:latin typeface="Abadi" panose="020B0604020104020204" pitchFamily="34" charset="0"/>
                <a:ea typeface="+mj-ea"/>
                <a:cs typeface="+mj-cs"/>
              </a:rPr>
              <a:t>Rank Landing Outcomes Between 2010-06-04 and 2017-03-20</a:t>
            </a:r>
          </a:p>
          <a:p>
            <a:pPr algn="r">
              <a:spcAft>
                <a:spcPts val="600"/>
              </a:spcAft>
            </a:pPr>
            <a:endParaRPr lang="en-US" b="1" kern="1200" dirty="0">
              <a:solidFill>
                <a:schemeClr val="tx2"/>
              </a:solidFill>
              <a:latin typeface="Abadi" panose="020B0604020104020204" pitchFamily="34" charset="0"/>
              <a:ea typeface="+mj-ea"/>
              <a:cs typeface="+mj-cs"/>
            </a:endParaRPr>
          </a:p>
          <a:p>
            <a:pPr algn="r">
              <a:spcAft>
                <a:spcPts val="600"/>
              </a:spcAft>
            </a:pPr>
            <a:endParaRPr lang="en-US" b="1" kern="1200" dirty="0">
              <a:solidFill>
                <a:schemeClr val="tx2"/>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55866336-B134-A980-5E9C-7B3AF0FE846F}"/>
              </a:ext>
            </a:extLst>
          </p:cNvPr>
          <p:cNvSpPr>
            <a:spLocks noGrp="1"/>
          </p:cNvSpPr>
          <p:nvPr>
            <p:ph type="body" sz="half" idx="4294967295"/>
          </p:nvPr>
        </p:nvSpPr>
        <p:spPr>
          <a:xfrm>
            <a:off x="645571" y="2885928"/>
            <a:ext cx="3380762" cy="2894087"/>
          </a:xfrm>
          <a:prstGeom prst="rect">
            <a:avLst/>
          </a:prstGeom>
        </p:spPr>
        <p:txBody>
          <a:bodyPr vert="horz" lIns="91440" tIns="45720" rIns="91440" bIns="45720" rtlCol="0" anchor="t">
            <a:noAutofit/>
          </a:bodyPr>
          <a:lstStyle/>
          <a:p>
            <a:pPr marL="0" indent="0">
              <a:spcBef>
                <a:spcPts val="1400"/>
              </a:spcBef>
              <a:buNone/>
            </a:pPr>
            <a:r>
              <a:rPr lang="en-US" sz="2000" b="1" dirty="0">
                <a:solidFill>
                  <a:schemeClr val="tx2"/>
                </a:solidFill>
                <a:latin typeface="Abadi" panose="020B0604020104020204" pitchFamily="34" charset="0"/>
              </a:rPr>
              <a:t>This task counts the occurrences of different landing outcomes within the specified date range and ranks them in descending order. It provides a ranked list of landing outcomes, showing which outcomes were most and least common during this period.</a:t>
            </a:r>
            <a:endParaRPr lang="en-US" sz="2000" dirty="0">
              <a:solidFill>
                <a:schemeClr val="tx2"/>
              </a:solidFill>
              <a:latin typeface="Abadi" panose="020B0604020104020204" pitchFamily="34" charset="0"/>
            </a:endParaRPr>
          </a:p>
        </p:txBody>
      </p:sp>
      <p:sp>
        <p:nvSpPr>
          <p:cNvPr id="26" name="Rectangle 25">
            <a:extLst>
              <a:ext uri="{FF2B5EF4-FFF2-40B4-BE49-F238E27FC236}">
                <a16:creationId xmlns:a16="http://schemas.microsoft.com/office/drawing/2014/main" id="{87C7F09F-0350-5940-F036-14DDC3FCE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4200FD4-31BE-59E5-21DE-D3D053D83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25877E0-6DD7-F8DA-A887-F599281D4563}"/>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66</a:t>
            </a:fld>
            <a:endParaRPr lang="en-US" sz="1100">
              <a:solidFill>
                <a:srgbClr val="FFFFFF"/>
              </a:solidFill>
              <a:latin typeface="+mn-lt"/>
            </a:endParaRPr>
          </a:p>
        </p:txBody>
      </p:sp>
      <p:pic>
        <p:nvPicPr>
          <p:cNvPr id="7" name="Imagen 6" descr="Texto&#10;&#10;Descripción generada automáticamente">
            <a:extLst>
              <a:ext uri="{FF2B5EF4-FFF2-40B4-BE49-F238E27FC236}">
                <a16:creationId xmlns:a16="http://schemas.microsoft.com/office/drawing/2014/main" id="{281C0416-B6AB-ECFA-D06C-193390041512}"/>
              </a:ext>
            </a:extLst>
          </p:cNvPr>
          <p:cNvPicPr>
            <a:picLocks noChangeAspect="1"/>
          </p:cNvPicPr>
          <p:nvPr/>
        </p:nvPicPr>
        <p:blipFill>
          <a:blip r:embed="rId2"/>
          <a:stretch>
            <a:fillRect/>
          </a:stretch>
        </p:blipFill>
        <p:spPr>
          <a:xfrm>
            <a:off x="4190933" y="962797"/>
            <a:ext cx="7737415" cy="4932405"/>
          </a:xfrm>
          <a:prstGeom prst="rect">
            <a:avLst/>
          </a:prstGeom>
        </p:spPr>
      </p:pic>
    </p:spTree>
    <p:extLst>
      <p:ext uri="{BB962C8B-B14F-4D97-AF65-F5344CB8AC3E}">
        <p14:creationId xmlns:p14="http://schemas.microsoft.com/office/powerpoint/2010/main" val="2336710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32999" y="226104"/>
            <a:ext cx="720326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chemeClr val="tx2"/>
                </a:solidFill>
                <a:latin typeface="Abadi" panose="020B0604020104020204" pitchFamily="34" charset="0"/>
                <a:ea typeface="+mj-ea"/>
                <a:cs typeface="+mj-cs"/>
              </a:rPr>
              <a:t>SpaceX Launch Sites Locations on Global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0702" y="2183009"/>
            <a:ext cx="4650292" cy="3403875"/>
          </a:xfrm>
          <a:prstGeom prst="rect">
            <a:avLst/>
          </a:prstGeom>
        </p:spPr>
        <p:txBody>
          <a:bodyPr vert="horz" lIns="91440" tIns="45720" rIns="91440" bIns="45720" rtlCol="0" anchor="t">
            <a:normAutofit/>
          </a:bodyPr>
          <a:lstStyle/>
          <a:p>
            <a:pPr marL="0" indent="0">
              <a:spcBef>
                <a:spcPts val="1400"/>
              </a:spcBef>
              <a:buNone/>
            </a:pPr>
            <a:r>
              <a:rPr lang="en-US" sz="1800" b="1" dirty="0">
                <a:solidFill>
                  <a:schemeClr val="tx2"/>
                </a:solidFill>
                <a:latin typeface="Abadi" panose="020B0604020104020204" pitchFamily="34" charset="0"/>
              </a:rPr>
              <a:t>Elements:     </a:t>
            </a:r>
          </a:p>
          <a:p>
            <a:pPr lvl="1">
              <a:spcBef>
                <a:spcPts val="1400"/>
              </a:spcBef>
            </a:pPr>
            <a:r>
              <a:rPr lang="en-US" sz="1600" dirty="0">
                <a:solidFill>
                  <a:schemeClr val="tx2"/>
                </a:solidFill>
                <a:latin typeface="Abadi" panose="020B0604020104020204" pitchFamily="34" charset="0"/>
              </a:rPr>
              <a:t>The circles and markers indicate the locations of SpaceX launch sites.   </a:t>
            </a:r>
          </a:p>
          <a:p>
            <a:pPr lvl="1">
              <a:spcBef>
                <a:spcPts val="1400"/>
              </a:spcBef>
            </a:pPr>
            <a:r>
              <a:rPr lang="en-US" sz="1600" dirty="0">
                <a:solidFill>
                  <a:schemeClr val="tx2"/>
                </a:solidFill>
                <a:latin typeface="Abadi" panose="020B0604020104020204" pitchFamily="34" charset="0"/>
              </a:rPr>
              <a:t>The names of the launch sites are displayed on the markers.   </a:t>
            </a:r>
          </a:p>
          <a:p>
            <a:pPr marL="0" indent="0">
              <a:spcBef>
                <a:spcPts val="1400"/>
              </a:spcBef>
              <a:buNone/>
            </a:pPr>
            <a:r>
              <a:rPr lang="en-US" sz="1800" b="1" dirty="0">
                <a:solidFill>
                  <a:schemeClr val="tx2"/>
                </a:solidFill>
                <a:latin typeface="Abadi" panose="020B0604020104020204" pitchFamily="34" charset="0"/>
              </a:rPr>
              <a:t>Findings:  </a:t>
            </a:r>
          </a:p>
          <a:p>
            <a:pPr lvl="1">
              <a:spcBef>
                <a:spcPts val="1400"/>
              </a:spcBef>
            </a:pPr>
            <a:r>
              <a:rPr lang="en-US" sz="1600" dirty="0">
                <a:solidFill>
                  <a:schemeClr val="tx2"/>
                </a:solidFill>
                <a:latin typeface="Abadi" panose="020B0604020104020204" pitchFamily="34" charset="0"/>
              </a:rPr>
              <a:t>The launch sites are located in Florida and California. </a:t>
            </a:r>
          </a:p>
          <a:p>
            <a:pPr lvl="1">
              <a:spcBef>
                <a:spcPts val="1400"/>
              </a:spcBef>
            </a:pPr>
            <a:r>
              <a:rPr lang="en-US" sz="1600" dirty="0">
                <a:solidFill>
                  <a:schemeClr val="tx2"/>
                </a:solidFill>
                <a:latin typeface="Abadi" panose="020B0604020104020204" pitchFamily="34" charset="0"/>
              </a:rPr>
              <a:t>Proximity to the coast is evident, which is crucial for launch safety.</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n 5" descr="Mapa&#10;&#10;Descripción generada automáticamente">
            <a:extLst>
              <a:ext uri="{FF2B5EF4-FFF2-40B4-BE49-F238E27FC236}">
                <a16:creationId xmlns:a16="http://schemas.microsoft.com/office/drawing/2014/main" id="{2C85A998-EBD9-5E1A-4384-C27C938091EB}"/>
              </a:ext>
            </a:extLst>
          </p:cNvPr>
          <p:cNvPicPr>
            <a:picLocks noChangeAspect="1"/>
          </p:cNvPicPr>
          <p:nvPr/>
        </p:nvPicPr>
        <p:blipFill>
          <a:blip r:embed="rId2"/>
          <a:srcRect l="1268"/>
          <a:stretch/>
        </p:blipFill>
        <p:spPr>
          <a:xfrm>
            <a:off x="5545783" y="1889091"/>
            <a:ext cx="6413701" cy="36977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68</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8FDF9D-40B0-BFA8-7F9B-4D5B5D748E7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1EC893-FA25-1BFC-2D76-762C17900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6C4E-9987-5E3F-EBD2-68C04B47FA7D}"/>
              </a:ext>
            </a:extLst>
          </p:cNvPr>
          <p:cNvSpPr txBox="1">
            <a:spLocks/>
          </p:cNvSpPr>
          <p:nvPr/>
        </p:nvSpPr>
        <p:spPr>
          <a:xfrm>
            <a:off x="332999" y="226104"/>
            <a:ext cx="720326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chemeClr val="tx2"/>
                </a:solidFill>
                <a:latin typeface="Abadi" panose="020B0604020104020204" pitchFamily="34" charset="0"/>
                <a:ea typeface="+mj-ea"/>
                <a:cs typeface="+mj-cs"/>
              </a:rPr>
              <a:t>SpaceX Launch Outcomes Labeled by Color</a:t>
            </a:r>
          </a:p>
        </p:txBody>
      </p:sp>
      <p:sp>
        <p:nvSpPr>
          <p:cNvPr id="5" name="Content Placeholder 4">
            <a:extLst>
              <a:ext uri="{FF2B5EF4-FFF2-40B4-BE49-F238E27FC236}">
                <a16:creationId xmlns:a16="http://schemas.microsoft.com/office/drawing/2014/main" id="{C4498140-D6A8-FB93-8DCB-CC75DF6AC374}"/>
              </a:ext>
            </a:extLst>
          </p:cNvPr>
          <p:cNvSpPr>
            <a:spLocks noGrp="1"/>
          </p:cNvSpPr>
          <p:nvPr>
            <p:ph idx="4294967295"/>
          </p:nvPr>
        </p:nvSpPr>
        <p:spPr>
          <a:xfrm>
            <a:off x="410702" y="2183009"/>
            <a:ext cx="4650292" cy="3185945"/>
          </a:xfrm>
          <a:prstGeom prst="rect">
            <a:avLst/>
          </a:prstGeom>
        </p:spPr>
        <p:txBody>
          <a:bodyPr vert="horz" lIns="91440" tIns="45720" rIns="91440" bIns="45720" rtlCol="0" anchor="t">
            <a:normAutofit/>
          </a:bodyPr>
          <a:lstStyle/>
          <a:p>
            <a:pPr marL="0" indent="0">
              <a:spcBef>
                <a:spcPts val="1400"/>
              </a:spcBef>
              <a:buNone/>
            </a:pPr>
            <a:r>
              <a:rPr lang="en-US" sz="1800" b="1" dirty="0">
                <a:solidFill>
                  <a:schemeClr val="tx2"/>
                </a:solidFill>
                <a:latin typeface="Abadi" panose="020B0604020104020204" pitchFamily="34" charset="0"/>
              </a:rPr>
              <a:t>Elements:     </a:t>
            </a:r>
          </a:p>
          <a:p>
            <a:pPr lvl="1">
              <a:spcBef>
                <a:spcPts val="1400"/>
              </a:spcBef>
            </a:pPr>
            <a:r>
              <a:rPr lang="en-US" sz="1600" dirty="0">
                <a:solidFill>
                  <a:schemeClr val="tx2"/>
                </a:solidFill>
                <a:latin typeface="Abadi" panose="020B0604020104020204" pitchFamily="34" charset="0"/>
              </a:rPr>
              <a:t>Green markers indicate successful launches.</a:t>
            </a:r>
          </a:p>
          <a:p>
            <a:pPr lvl="1">
              <a:spcBef>
                <a:spcPts val="1400"/>
              </a:spcBef>
            </a:pPr>
            <a:r>
              <a:rPr lang="en-US" sz="1600" dirty="0">
                <a:solidFill>
                  <a:schemeClr val="tx2"/>
                </a:solidFill>
                <a:latin typeface="Abadi" panose="020B0604020104020204" pitchFamily="34" charset="0"/>
              </a:rPr>
              <a:t>Red markers indicate failed launches.</a:t>
            </a:r>
          </a:p>
          <a:p>
            <a:pPr marL="0" indent="0">
              <a:spcBef>
                <a:spcPts val="1400"/>
              </a:spcBef>
              <a:buNone/>
            </a:pPr>
            <a:r>
              <a:rPr lang="en-US" sz="1800" b="1" dirty="0">
                <a:solidFill>
                  <a:schemeClr val="tx2"/>
                </a:solidFill>
                <a:latin typeface="Abadi" panose="020B0604020104020204" pitchFamily="34" charset="0"/>
              </a:rPr>
              <a:t>Findings:  </a:t>
            </a:r>
          </a:p>
          <a:p>
            <a:pPr lvl="1">
              <a:spcBef>
                <a:spcPts val="1400"/>
              </a:spcBef>
            </a:pPr>
            <a:r>
              <a:rPr lang="en-US" sz="1600" dirty="0">
                <a:solidFill>
                  <a:schemeClr val="tx2"/>
                </a:solidFill>
                <a:latin typeface="Abadi" panose="020B0604020104020204" pitchFamily="34" charset="0"/>
              </a:rPr>
              <a:t>Most launches at the Florida sites have been successful.</a:t>
            </a:r>
          </a:p>
          <a:p>
            <a:pPr lvl="1">
              <a:spcBef>
                <a:spcPts val="1400"/>
              </a:spcBef>
            </a:pPr>
            <a:r>
              <a:rPr lang="en-US" sz="1600" dirty="0">
                <a:solidFill>
                  <a:schemeClr val="tx2"/>
                </a:solidFill>
                <a:latin typeface="Abadi" panose="020B0604020104020204" pitchFamily="34" charset="0"/>
              </a:rPr>
              <a:t>The visualization helps identify sites with high success rates.</a:t>
            </a:r>
          </a:p>
        </p:txBody>
      </p:sp>
      <p:sp>
        <p:nvSpPr>
          <p:cNvPr id="13" name="Rectangle 12">
            <a:extLst>
              <a:ext uri="{FF2B5EF4-FFF2-40B4-BE49-F238E27FC236}">
                <a16:creationId xmlns:a16="http://schemas.microsoft.com/office/drawing/2014/main" id="{F2C9ACB5-7483-A659-A70A-BDF6007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27AA82-89B9-34FC-1A5D-23C8A716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13EA59-A402-9FF3-7937-139DB5B0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94BFD7-E908-EEE0-D592-44776F387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C92B44A9-A657-9547-5D6D-EEE4C4DD4F52}"/>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69</a:t>
            </a:fld>
            <a:endParaRPr lang="en-US" sz="1100">
              <a:solidFill>
                <a:srgbClr val="FFFFFF"/>
              </a:solidFill>
              <a:latin typeface="+mn-lt"/>
            </a:endParaRPr>
          </a:p>
        </p:txBody>
      </p:sp>
      <p:pic>
        <p:nvPicPr>
          <p:cNvPr id="7" name="Imagen 6" descr="Diagrama, Esquemático&#10;&#10;Descripción generada automáticamente">
            <a:extLst>
              <a:ext uri="{FF2B5EF4-FFF2-40B4-BE49-F238E27FC236}">
                <a16:creationId xmlns:a16="http://schemas.microsoft.com/office/drawing/2014/main" id="{0A0E5459-9489-82F3-F243-766EB705975E}"/>
              </a:ext>
            </a:extLst>
          </p:cNvPr>
          <p:cNvPicPr>
            <a:picLocks noChangeAspect="1"/>
          </p:cNvPicPr>
          <p:nvPr/>
        </p:nvPicPr>
        <p:blipFill>
          <a:blip r:embed="rId2"/>
          <a:srcRect l="11931" t="320" r="1249" b="2127"/>
          <a:stretch/>
        </p:blipFill>
        <p:spPr>
          <a:xfrm>
            <a:off x="5767753" y="1869074"/>
            <a:ext cx="5737609" cy="3414243"/>
          </a:xfrm>
          <a:prstGeom prst="rect">
            <a:avLst/>
          </a:prstGeom>
        </p:spPr>
      </p:pic>
    </p:spTree>
    <p:extLst>
      <p:ext uri="{BB962C8B-B14F-4D97-AF65-F5344CB8AC3E}">
        <p14:creationId xmlns:p14="http://schemas.microsoft.com/office/powerpoint/2010/main" val="139231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720DCF-D80F-A6DF-8579-4269D75D0C7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5E4F67F-747B-E086-B66D-37F96AD5B29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Abadi" panose="020B0604020104020204" pitchFamily="34" charset="0"/>
                <a:ea typeface="+mj-ea"/>
                <a:cs typeface="+mj-cs"/>
              </a:rPr>
              <a:t>Methodology</a:t>
            </a:r>
          </a:p>
        </p:txBody>
      </p:sp>
      <p:sp>
        <p:nvSpPr>
          <p:cNvPr id="4" name="Slide Number Placeholder 3">
            <a:extLst>
              <a:ext uri="{FF2B5EF4-FFF2-40B4-BE49-F238E27FC236}">
                <a16:creationId xmlns:a16="http://schemas.microsoft.com/office/drawing/2014/main" id="{CD22898C-772D-5A77-88A0-FF451F197FC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
        <p:nvSpPr>
          <p:cNvPr id="2" name="Content Placeholder 2">
            <a:extLst>
              <a:ext uri="{FF2B5EF4-FFF2-40B4-BE49-F238E27FC236}">
                <a16:creationId xmlns:a16="http://schemas.microsoft.com/office/drawing/2014/main" id="{F10282F7-4B8B-E3BF-956D-665D1583B109}"/>
              </a:ext>
            </a:extLst>
          </p:cNvPr>
          <p:cNvSpPr txBox="1">
            <a:spLocks/>
          </p:cNvSpPr>
          <p:nvPr/>
        </p:nvSpPr>
        <p:spPr>
          <a:xfrm>
            <a:off x="4504548" y="511388"/>
            <a:ext cx="6996758" cy="594427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b="1" dirty="0">
                <a:solidFill>
                  <a:schemeClr val="tx2"/>
                </a:solidFill>
                <a:latin typeface="Abadi" panose="020B0604020104020204" pitchFamily="34" charset="0"/>
              </a:rPr>
              <a:t>Executive Summary</a:t>
            </a:r>
          </a:p>
          <a:p>
            <a:pPr>
              <a:lnSpc>
                <a:spcPct val="120000"/>
              </a:lnSpc>
              <a:spcBef>
                <a:spcPts val="1400"/>
              </a:spcBef>
            </a:pPr>
            <a:r>
              <a:rPr lang="en-US" sz="8800" dirty="0">
                <a:solidFill>
                  <a:schemeClr val="tx2"/>
                </a:solidFill>
                <a:latin typeface="Abadi" panose="020B0604020104020204" pitchFamily="34" charset="0"/>
              </a:rPr>
              <a:t>Data collection methodology:</a:t>
            </a:r>
          </a:p>
          <a:p>
            <a:pPr lvl="1"/>
            <a:endParaRPr lang="en-US" sz="6200" dirty="0">
              <a:solidFill>
                <a:schemeClr val="tx2"/>
              </a:solidFill>
              <a:latin typeface="Abadi" panose="020B0604020104020204" pitchFamily="34" charset="0"/>
            </a:endParaRPr>
          </a:p>
          <a:p>
            <a:pPr lvl="1"/>
            <a:r>
              <a:rPr lang="en-US" sz="6200" b="1" dirty="0">
                <a:solidFill>
                  <a:schemeClr val="tx2"/>
                </a:solidFill>
                <a:latin typeface="Abadi" panose="020B0604020104020204" pitchFamily="34" charset="0"/>
              </a:rPr>
              <a:t>Request and Parse the SpaceX Launch Data Using the GET Request</a:t>
            </a:r>
          </a:p>
          <a:p>
            <a:pPr lvl="2">
              <a:buFont typeface="Arial" panose="020B0604020202020204" pitchFamily="34" charset="0"/>
              <a:buChar char="•"/>
            </a:pPr>
            <a:r>
              <a:rPr lang="en-US" sz="5600" dirty="0">
                <a:solidFill>
                  <a:schemeClr val="tx2"/>
                </a:solidFill>
                <a:latin typeface="Abadi" panose="020B0604020104020204" pitchFamily="34" charset="0"/>
              </a:rPr>
              <a:t>The request was verified to be successful with a 200-status response code.</a:t>
            </a:r>
          </a:p>
          <a:p>
            <a:pPr lvl="2">
              <a:buFont typeface="Arial" panose="020B0604020202020204" pitchFamily="34" charset="0"/>
              <a:buChar char="•"/>
            </a:pPr>
            <a:r>
              <a:rPr lang="en-US" sz="5600" dirty="0">
                <a:solidFill>
                  <a:schemeClr val="tx2"/>
                </a:solidFill>
                <a:latin typeface="Abadi" panose="020B0604020104020204" pitchFamily="34" charset="0"/>
              </a:rPr>
              <a:t>The JSON response was converted into a pandas </a:t>
            </a:r>
            <a:r>
              <a:rPr lang="en-US" sz="5600" dirty="0" err="1">
                <a:solidFill>
                  <a:schemeClr val="tx2"/>
                </a:solidFill>
                <a:latin typeface="Abadi" panose="020B0604020104020204" pitchFamily="34" charset="0"/>
              </a:rPr>
              <a:t>dataframe</a:t>
            </a:r>
            <a:r>
              <a:rPr lang="en-US" sz="5600" dirty="0">
                <a:solidFill>
                  <a:schemeClr val="tx2"/>
                </a:solidFill>
                <a:latin typeface="Abadi" panose="020B0604020104020204" pitchFamily="34" charset="0"/>
              </a:rPr>
              <a:t>.</a:t>
            </a:r>
          </a:p>
          <a:p>
            <a:pPr lvl="2">
              <a:buFont typeface="Arial" panose="020B0604020202020204" pitchFamily="34" charset="0"/>
              <a:buChar char="•"/>
            </a:pPr>
            <a:r>
              <a:rPr lang="en-US" sz="5600" dirty="0">
                <a:solidFill>
                  <a:schemeClr val="tx2"/>
                </a:solidFill>
                <a:latin typeface="Abadi" panose="020B0604020104020204" pitchFamily="34" charset="0"/>
              </a:rPr>
              <a:t>The first 5 rows of the </a:t>
            </a:r>
            <a:r>
              <a:rPr lang="en-US" sz="5600" dirty="0" err="1">
                <a:solidFill>
                  <a:schemeClr val="tx2"/>
                </a:solidFill>
                <a:latin typeface="Abadi" panose="020B0604020104020204" pitchFamily="34" charset="0"/>
              </a:rPr>
              <a:t>dataframe</a:t>
            </a:r>
            <a:r>
              <a:rPr lang="en-US" sz="5600" dirty="0">
                <a:solidFill>
                  <a:schemeClr val="tx2"/>
                </a:solidFill>
                <a:latin typeface="Abadi" panose="020B0604020104020204" pitchFamily="34" charset="0"/>
              </a:rPr>
              <a:t> were printed to inspect the data.</a:t>
            </a:r>
          </a:p>
          <a:p>
            <a:pPr lvl="2">
              <a:buFont typeface="Arial" panose="020B0604020202020204" pitchFamily="34" charset="0"/>
              <a:buChar char="•"/>
            </a:pPr>
            <a:r>
              <a:rPr lang="en-US" sz="5600" dirty="0">
                <a:solidFill>
                  <a:schemeClr val="tx2"/>
                </a:solidFill>
                <a:latin typeface="Abadi" panose="020B0604020104020204" pitchFamily="34" charset="0"/>
              </a:rPr>
              <a:t>The </a:t>
            </a:r>
            <a:r>
              <a:rPr lang="en-US" sz="5600" dirty="0" err="1">
                <a:solidFill>
                  <a:schemeClr val="tx2"/>
                </a:solidFill>
                <a:latin typeface="Abadi" panose="020B0604020104020204" pitchFamily="34" charset="0"/>
              </a:rPr>
              <a:t>dataframe</a:t>
            </a:r>
            <a:r>
              <a:rPr lang="en-US" sz="5600" dirty="0">
                <a:solidFill>
                  <a:schemeClr val="tx2"/>
                </a:solidFill>
                <a:latin typeface="Abadi" panose="020B0604020104020204" pitchFamily="34" charset="0"/>
              </a:rPr>
              <a:t> was subset to keep only relevant columns and filter out rows with multiple cores or payloads.</a:t>
            </a:r>
          </a:p>
          <a:p>
            <a:pPr lvl="2">
              <a:buFont typeface="Arial" panose="020B0604020202020204" pitchFamily="34" charset="0"/>
              <a:buChar char="•"/>
            </a:pPr>
            <a:r>
              <a:rPr lang="en-US" sz="5600" dirty="0">
                <a:solidFill>
                  <a:schemeClr val="tx2"/>
                </a:solidFill>
                <a:latin typeface="Abadi" panose="020B0604020104020204" pitchFamily="34" charset="0"/>
              </a:rPr>
              <a:t>The </a:t>
            </a:r>
            <a:r>
              <a:rPr lang="en-US" sz="5600" b="1" dirty="0" err="1">
                <a:solidFill>
                  <a:schemeClr val="tx2"/>
                </a:solidFill>
                <a:latin typeface="Abadi" panose="020B0604020104020204" pitchFamily="34" charset="0"/>
              </a:rPr>
              <a:t>date_utc</a:t>
            </a:r>
            <a:r>
              <a:rPr lang="en-US" sz="5600" dirty="0">
                <a:solidFill>
                  <a:schemeClr val="tx2"/>
                </a:solidFill>
                <a:latin typeface="Abadi" panose="020B0604020104020204" pitchFamily="34" charset="0"/>
              </a:rPr>
              <a:t> column was converted to a datetime datatype and the date was extracted.</a:t>
            </a:r>
          </a:p>
          <a:p>
            <a:pPr lvl="2">
              <a:buFont typeface="Arial" panose="020B0604020202020204" pitchFamily="34" charset="0"/>
              <a:buChar char="•"/>
            </a:pPr>
            <a:r>
              <a:rPr lang="en-US" sz="5600" dirty="0">
                <a:solidFill>
                  <a:schemeClr val="tx2"/>
                </a:solidFill>
                <a:latin typeface="Abadi" panose="020B0604020104020204" pitchFamily="34" charset="0"/>
              </a:rPr>
              <a:t>The dates of the launches were restricted to a specific range.</a:t>
            </a:r>
          </a:p>
          <a:p>
            <a:pPr marL="914400" lvl="2" indent="0">
              <a:buNone/>
            </a:pPr>
            <a:endParaRPr lang="en-US" sz="5600" dirty="0">
              <a:solidFill>
                <a:schemeClr val="tx2"/>
              </a:solidFill>
              <a:latin typeface="Abadi" panose="020B0604020104020204" pitchFamily="34" charset="0"/>
            </a:endParaRPr>
          </a:p>
          <a:p>
            <a:pPr lvl="1"/>
            <a:r>
              <a:rPr lang="en-US" sz="6200" b="1" dirty="0">
                <a:solidFill>
                  <a:schemeClr val="tx2"/>
                </a:solidFill>
                <a:latin typeface="Abadi" panose="020B0604020104020204" pitchFamily="34" charset="0"/>
              </a:rPr>
              <a:t>Filter the </a:t>
            </a:r>
            <a:r>
              <a:rPr lang="en-US" sz="6200" b="1" dirty="0" err="1">
                <a:solidFill>
                  <a:schemeClr val="tx2"/>
                </a:solidFill>
                <a:latin typeface="Abadi" panose="020B0604020104020204" pitchFamily="34" charset="0"/>
              </a:rPr>
              <a:t>Dataframe</a:t>
            </a:r>
            <a:r>
              <a:rPr lang="en-US" sz="6200" b="1" dirty="0">
                <a:solidFill>
                  <a:schemeClr val="tx2"/>
                </a:solidFill>
                <a:latin typeface="Abadi" panose="020B0604020104020204" pitchFamily="34" charset="0"/>
              </a:rPr>
              <a:t> to Only Include Falcon 9 Launches</a:t>
            </a:r>
          </a:p>
          <a:p>
            <a:pPr lvl="2"/>
            <a:r>
              <a:rPr lang="en-US" sz="5600" dirty="0">
                <a:solidFill>
                  <a:schemeClr val="tx2"/>
                </a:solidFill>
                <a:latin typeface="Abadi" panose="020B0604020104020204" pitchFamily="34" charset="0"/>
              </a:rPr>
              <a:t>The </a:t>
            </a:r>
            <a:r>
              <a:rPr lang="en-US" sz="5600" dirty="0" err="1">
                <a:solidFill>
                  <a:schemeClr val="tx2"/>
                </a:solidFill>
                <a:latin typeface="Abadi" panose="020B0604020104020204" pitchFamily="34" charset="0"/>
              </a:rPr>
              <a:t>dataframe</a:t>
            </a:r>
            <a:r>
              <a:rPr lang="en-US" sz="5600" dirty="0">
                <a:solidFill>
                  <a:schemeClr val="tx2"/>
                </a:solidFill>
                <a:latin typeface="Abadi" panose="020B0604020104020204" pitchFamily="34" charset="0"/>
              </a:rPr>
              <a:t> was filtered using the </a:t>
            </a:r>
            <a:r>
              <a:rPr lang="en-US" sz="5600" b="1" dirty="0" err="1">
                <a:solidFill>
                  <a:schemeClr val="tx2"/>
                </a:solidFill>
                <a:latin typeface="Abadi" panose="020B0604020104020204" pitchFamily="34" charset="0"/>
              </a:rPr>
              <a:t>BoosterVersion</a:t>
            </a:r>
            <a:r>
              <a:rPr lang="en-US" sz="5600" dirty="0">
                <a:solidFill>
                  <a:schemeClr val="tx2"/>
                </a:solidFill>
                <a:latin typeface="Abadi" panose="020B0604020104020204" pitchFamily="34" charset="0"/>
              </a:rPr>
              <a:t> column to keep only Falcon 9 launches.</a:t>
            </a:r>
          </a:p>
          <a:p>
            <a:pPr lvl="2"/>
            <a:r>
              <a:rPr lang="en-US" sz="5600" dirty="0">
                <a:solidFill>
                  <a:schemeClr val="tx2"/>
                </a:solidFill>
                <a:latin typeface="Abadi" panose="020B0604020104020204" pitchFamily="34" charset="0"/>
              </a:rPr>
              <a:t>The </a:t>
            </a:r>
            <a:r>
              <a:rPr lang="en-US" sz="5600" b="1" dirty="0" err="1">
                <a:solidFill>
                  <a:schemeClr val="tx2"/>
                </a:solidFill>
                <a:latin typeface="Abadi" panose="020B0604020104020204" pitchFamily="34" charset="0"/>
              </a:rPr>
              <a:t>FlightNumber</a:t>
            </a:r>
            <a:r>
              <a:rPr lang="en-US" sz="5600" dirty="0">
                <a:solidFill>
                  <a:schemeClr val="tx2"/>
                </a:solidFill>
                <a:latin typeface="Abadi" panose="020B0604020104020204" pitchFamily="34" charset="0"/>
              </a:rPr>
              <a:t> column was reset to ensure sequential numbering.</a:t>
            </a:r>
          </a:p>
          <a:p>
            <a:pPr marL="914400" lvl="2" indent="0">
              <a:buNone/>
            </a:pPr>
            <a:endParaRPr lang="en-US" sz="5600" dirty="0">
              <a:solidFill>
                <a:schemeClr val="tx2"/>
              </a:solidFill>
              <a:latin typeface="Abadi" panose="020B0604020104020204" pitchFamily="34" charset="0"/>
            </a:endParaRPr>
          </a:p>
          <a:p>
            <a:pPr lvl="1"/>
            <a:r>
              <a:rPr lang="en-US" sz="6200" b="1" dirty="0">
                <a:solidFill>
                  <a:schemeClr val="tx2"/>
                </a:solidFill>
                <a:latin typeface="Abadi" panose="020B0604020104020204" pitchFamily="34" charset="0"/>
              </a:rPr>
              <a:t>Data Wrangling</a:t>
            </a:r>
          </a:p>
          <a:p>
            <a:pPr lvl="2"/>
            <a:r>
              <a:rPr lang="en-US" sz="5600" dirty="0">
                <a:solidFill>
                  <a:schemeClr val="tx2"/>
                </a:solidFill>
                <a:latin typeface="Abadi" panose="020B0604020104020204" pitchFamily="34" charset="0"/>
              </a:rPr>
              <a:t>Missing values in the dataset were identified and handled.</a:t>
            </a:r>
          </a:p>
          <a:p>
            <a:pPr lvl="2"/>
            <a:r>
              <a:rPr lang="en-US" sz="5600" b="1" dirty="0">
                <a:solidFill>
                  <a:schemeClr val="tx2"/>
                </a:solidFill>
                <a:latin typeface="Abadi" panose="020B0604020104020204" pitchFamily="34" charset="0"/>
              </a:rPr>
              <a:t>None</a:t>
            </a:r>
            <a:r>
              <a:rPr lang="en-US" sz="5600" dirty="0">
                <a:solidFill>
                  <a:schemeClr val="tx2"/>
                </a:solidFill>
                <a:latin typeface="Abadi" panose="020B0604020104020204" pitchFamily="34" charset="0"/>
              </a:rPr>
              <a:t> values in the </a:t>
            </a:r>
            <a:r>
              <a:rPr lang="en-US" sz="5600" b="1" dirty="0" err="1">
                <a:solidFill>
                  <a:schemeClr val="tx2"/>
                </a:solidFill>
                <a:latin typeface="Abadi" panose="020B0604020104020204" pitchFamily="34" charset="0"/>
              </a:rPr>
              <a:t>LandingPad</a:t>
            </a:r>
            <a:r>
              <a:rPr lang="en-US" sz="5600" dirty="0">
                <a:solidFill>
                  <a:schemeClr val="tx2"/>
                </a:solidFill>
                <a:latin typeface="Abadi" panose="020B0604020104020204" pitchFamily="34" charset="0"/>
              </a:rPr>
              <a:t> column were retained to represent when landing pads were not used.</a:t>
            </a:r>
          </a:p>
          <a:p>
            <a:pPr marL="914400" lvl="2" indent="0">
              <a:buNone/>
            </a:pPr>
            <a:endParaRPr lang="en-US" sz="5600" dirty="0"/>
          </a:p>
        </p:txBody>
      </p:sp>
    </p:spTree>
    <p:extLst>
      <p:ext uri="{BB962C8B-B14F-4D97-AF65-F5344CB8AC3E}">
        <p14:creationId xmlns:p14="http://schemas.microsoft.com/office/powerpoint/2010/main" val="1638263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52D82E-B0B8-16E4-DC91-40453654619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8394C-22F7-F655-1A9E-5355D089CD82}"/>
              </a:ext>
            </a:extLst>
          </p:cNvPr>
          <p:cNvSpPr txBox="1">
            <a:spLocks/>
          </p:cNvSpPr>
          <p:nvPr/>
        </p:nvSpPr>
        <p:spPr>
          <a:xfrm>
            <a:off x="389798" y="552741"/>
            <a:ext cx="4448374" cy="1690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b="1" kern="1200" dirty="0">
                <a:solidFill>
                  <a:schemeClr val="tx2"/>
                </a:solidFill>
                <a:latin typeface="Abadi" panose="020B0604020104020204" pitchFamily="34" charset="0"/>
                <a:ea typeface="+mj-ea"/>
                <a:cs typeface="+mj-cs"/>
              </a:rPr>
              <a:t>Proximity of Launch Site to Key Infrastructures</a:t>
            </a:r>
          </a:p>
        </p:txBody>
      </p:sp>
      <p:sp>
        <p:nvSpPr>
          <p:cNvPr id="5" name="Content Placeholder 4">
            <a:extLst>
              <a:ext uri="{FF2B5EF4-FFF2-40B4-BE49-F238E27FC236}">
                <a16:creationId xmlns:a16="http://schemas.microsoft.com/office/drawing/2014/main" id="{296AEF9D-6FBA-91B1-551F-17B7A3386365}"/>
              </a:ext>
            </a:extLst>
          </p:cNvPr>
          <p:cNvSpPr>
            <a:spLocks noGrp="1"/>
          </p:cNvSpPr>
          <p:nvPr>
            <p:ph idx="4294967295"/>
          </p:nvPr>
        </p:nvSpPr>
        <p:spPr>
          <a:xfrm>
            <a:off x="389798" y="2400475"/>
            <a:ext cx="4448374" cy="4117771"/>
          </a:xfrm>
          <a:prstGeom prst="rect">
            <a:avLst/>
          </a:prstGeom>
        </p:spPr>
        <p:txBody>
          <a:bodyPr vert="horz" lIns="91440" tIns="45720" rIns="91440" bIns="45720" rtlCol="0">
            <a:normAutofit/>
          </a:bodyPr>
          <a:lstStyle/>
          <a:p>
            <a:pPr marL="0" indent="0">
              <a:spcBef>
                <a:spcPts val="1400"/>
              </a:spcBef>
              <a:buNone/>
            </a:pPr>
            <a:r>
              <a:rPr lang="en-US" sz="1800" b="1" dirty="0">
                <a:solidFill>
                  <a:schemeClr val="tx2"/>
                </a:solidFill>
                <a:latin typeface="Abadi" panose="020B0604020104020204" pitchFamily="34" charset="0"/>
              </a:rPr>
              <a:t>Elements:     </a:t>
            </a:r>
          </a:p>
          <a:p>
            <a:pPr lvl="1">
              <a:spcBef>
                <a:spcPts val="1400"/>
              </a:spcBef>
            </a:pPr>
            <a:r>
              <a:rPr lang="en-US" sz="1400" dirty="0">
                <a:solidFill>
                  <a:schemeClr val="tx2"/>
                </a:solidFill>
                <a:latin typeface="Abadi" panose="020B0604020104020204" pitchFamily="34" charset="0"/>
              </a:rPr>
              <a:t>The lines indicate the distance to the Infrastructures.</a:t>
            </a:r>
          </a:p>
          <a:p>
            <a:pPr lvl="1">
              <a:spcBef>
                <a:spcPts val="1400"/>
              </a:spcBef>
            </a:pPr>
            <a:r>
              <a:rPr lang="en-US" sz="1400" dirty="0">
                <a:solidFill>
                  <a:schemeClr val="tx2"/>
                </a:solidFill>
                <a:latin typeface="Abadi" panose="020B0604020104020204" pitchFamily="34" charset="0"/>
              </a:rPr>
              <a:t>Colored markers indicate proximity to highways, cities, and railways.</a:t>
            </a:r>
          </a:p>
          <a:p>
            <a:pPr marL="0" indent="0">
              <a:spcBef>
                <a:spcPts val="1400"/>
              </a:spcBef>
              <a:buNone/>
            </a:pPr>
            <a:r>
              <a:rPr lang="en-US" sz="1800" b="1" dirty="0">
                <a:solidFill>
                  <a:schemeClr val="tx2"/>
                </a:solidFill>
                <a:latin typeface="Abadi" panose="020B0604020104020204" pitchFamily="34" charset="0"/>
              </a:rPr>
              <a:t>Findings:  </a:t>
            </a:r>
          </a:p>
          <a:p>
            <a:pPr lvl="1">
              <a:spcBef>
                <a:spcPts val="1400"/>
              </a:spcBef>
            </a:pPr>
            <a:r>
              <a:rPr lang="en-US" sz="1400" dirty="0">
                <a:solidFill>
                  <a:schemeClr val="tx2"/>
                </a:solidFill>
                <a:latin typeface="Abadi" panose="020B0604020104020204" pitchFamily="34" charset="0"/>
              </a:rPr>
              <a:t>The launch site is close to the coastline, which is crucial for safety.</a:t>
            </a:r>
          </a:p>
          <a:p>
            <a:pPr lvl="1">
              <a:spcBef>
                <a:spcPts val="1400"/>
              </a:spcBef>
            </a:pPr>
            <a:r>
              <a:rPr lang="en-US" sz="1400" dirty="0">
                <a:solidFill>
                  <a:schemeClr val="tx2"/>
                </a:solidFill>
                <a:latin typeface="Abadi" panose="020B0604020104020204" pitchFamily="34" charset="0"/>
              </a:rPr>
              <a:t>Proximity to highways and railways facilitates the transportation of equipment and materials.</a:t>
            </a:r>
          </a:p>
          <a:p>
            <a:pPr lvl="1">
              <a:spcBef>
                <a:spcPts val="1400"/>
              </a:spcBef>
            </a:pPr>
            <a:r>
              <a:rPr lang="en-US" sz="1400" dirty="0">
                <a:solidFill>
                  <a:schemeClr val="tx2"/>
                </a:solidFill>
                <a:latin typeface="Abadi" panose="020B0604020104020204" pitchFamily="34" charset="0"/>
              </a:rPr>
              <a:t>The distance to the city ensures the safety of populated areas.</a:t>
            </a:r>
          </a:p>
        </p:txBody>
      </p:sp>
      <p:pic>
        <p:nvPicPr>
          <p:cNvPr id="9" name="Imagen 8" descr="Texto, Chat o mensaje de texto&#10;&#10;Descripción generada automáticamente">
            <a:extLst>
              <a:ext uri="{FF2B5EF4-FFF2-40B4-BE49-F238E27FC236}">
                <a16:creationId xmlns:a16="http://schemas.microsoft.com/office/drawing/2014/main" id="{B91A2968-F2E5-C922-A45F-803C0212B503}"/>
              </a:ext>
            </a:extLst>
          </p:cNvPr>
          <p:cNvPicPr>
            <a:picLocks noChangeAspect="1"/>
          </p:cNvPicPr>
          <p:nvPr/>
        </p:nvPicPr>
        <p:blipFill>
          <a:blip r:embed="rId2"/>
          <a:stretch>
            <a:fillRect/>
          </a:stretch>
        </p:blipFill>
        <p:spPr>
          <a:xfrm>
            <a:off x="4981274" y="4059309"/>
            <a:ext cx="1547721" cy="2227974"/>
          </a:xfrm>
          <a:prstGeom prst="rect">
            <a:avLst/>
          </a:prstGeom>
        </p:spPr>
      </p:pic>
      <p:pic>
        <p:nvPicPr>
          <p:cNvPr id="6" name="Imagen 5" descr="Mapa&#10;&#10;Descripción generada automáticamente">
            <a:extLst>
              <a:ext uri="{FF2B5EF4-FFF2-40B4-BE49-F238E27FC236}">
                <a16:creationId xmlns:a16="http://schemas.microsoft.com/office/drawing/2014/main" id="{57AB0C4F-DEBC-3418-3272-1BE2D17681D0}"/>
              </a:ext>
            </a:extLst>
          </p:cNvPr>
          <p:cNvPicPr>
            <a:picLocks noChangeAspect="1"/>
          </p:cNvPicPr>
          <p:nvPr/>
        </p:nvPicPr>
        <p:blipFill>
          <a:blip r:embed="rId3"/>
          <a:srcRect l="1413" r="1220" b="1659"/>
          <a:stretch/>
        </p:blipFill>
        <p:spPr>
          <a:xfrm>
            <a:off x="4981274" y="398795"/>
            <a:ext cx="6820929" cy="3523989"/>
          </a:xfrm>
          <a:prstGeom prst="rect">
            <a:avLst/>
          </a:prstGeom>
        </p:spPr>
      </p:pic>
      <p:pic>
        <p:nvPicPr>
          <p:cNvPr id="12" name="Imagen 11" descr="Interfaz de usuario gráfica, Texto, Aplicación, Chat o mensaje de texto&#10;&#10;Descripción generada automáticamente">
            <a:extLst>
              <a:ext uri="{FF2B5EF4-FFF2-40B4-BE49-F238E27FC236}">
                <a16:creationId xmlns:a16="http://schemas.microsoft.com/office/drawing/2014/main" id="{49370C78-F833-E46A-0FFE-F61B64C0EEF7}"/>
              </a:ext>
            </a:extLst>
          </p:cNvPr>
          <p:cNvPicPr>
            <a:picLocks noChangeAspect="1"/>
          </p:cNvPicPr>
          <p:nvPr/>
        </p:nvPicPr>
        <p:blipFill>
          <a:blip r:embed="rId4"/>
          <a:stretch>
            <a:fillRect/>
          </a:stretch>
        </p:blipFill>
        <p:spPr>
          <a:xfrm>
            <a:off x="6613521" y="4059309"/>
            <a:ext cx="1459027" cy="2227974"/>
          </a:xfrm>
          <a:prstGeom prst="rect">
            <a:avLst/>
          </a:prstGeom>
        </p:spPr>
      </p:pic>
      <p:pic>
        <p:nvPicPr>
          <p:cNvPr id="20" name="Imagen 19" descr="Diagrama, Mapa&#10;&#10;Descripción generada automáticamente">
            <a:extLst>
              <a:ext uri="{FF2B5EF4-FFF2-40B4-BE49-F238E27FC236}">
                <a16:creationId xmlns:a16="http://schemas.microsoft.com/office/drawing/2014/main" id="{A1493F03-D5A1-FC78-913E-135E5873AB2A}"/>
              </a:ext>
            </a:extLst>
          </p:cNvPr>
          <p:cNvPicPr>
            <a:picLocks noChangeAspect="1"/>
          </p:cNvPicPr>
          <p:nvPr/>
        </p:nvPicPr>
        <p:blipFill>
          <a:blip r:embed="rId5"/>
          <a:stretch>
            <a:fillRect/>
          </a:stretch>
        </p:blipFill>
        <p:spPr>
          <a:xfrm>
            <a:off x="8219821" y="4059309"/>
            <a:ext cx="1673456" cy="2227974"/>
          </a:xfrm>
          <a:prstGeom prst="rect">
            <a:avLst/>
          </a:prstGeom>
        </p:spPr>
      </p:pic>
      <p:pic>
        <p:nvPicPr>
          <p:cNvPr id="16" name="Imagen 15" descr="Texto&#10;&#10;Descripción generada automáticamente">
            <a:extLst>
              <a:ext uri="{FF2B5EF4-FFF2-40B4-BE49-F238E27FC236}">
                <a16:creationId xmlns:a16="http://schemas.microsoft.com/office/drawing/2014/main" id="{6677F00B-EC75-1C2D-927D-FC2A882EA3D6}"/>
              </a:ext>
            </a:extLst>
          </p:cNvPr>
          <p:cNvPicPr>
            <a:picLocks noChangeAspect="1"/>
          </p:cNvPicPr>
          <p:nvPr/>
        </p:nvPicPr>
        <p:blipFill>
          <a:blip r:embed="rId6"/>
          <a:stretch>
            <a:fillRect/>
          </a:stretch>
        </p:blipFill>
        <p:spPr>
          <a:xfrm>
            <a:off x="10040550" y="4059309"/>
            <a:ext cx="1761653" cy="2227974"/>
          </a:xfrm>
          <a:prstGeom prst="rect">
            <a:avLst/>
          </a:prstGeom>
        </p:spPr>
      </p:pic>
      <p:sp>
        <p:nvSpPr>
          <p:cNvPr id="3" name="Slide Number Placeholder 2">
            <a:extLst>
              <a:ext uri="{FF2B5EF4-FFF2-40B4-BE49-F238E27FC236}">
                <a16:creationId xmlns:a16="http://schemas.microsoft.com/office/drawing/2014/main" id="{EAF106F4-4D58-46ED-77FC-8F98F25B08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61097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9">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04564" y="279543"/>
            <a:ext cx="4790364" cy="16684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2"/>
                </a:solidFill>
                <a:latin typeface="Abadi" panose="020B0604020104020204" pitchFamily="34" charset="0"/>
                <a:ea typeface="+mj-ea"/>
                <a:cs typeface="+mj-cs"/>
              </a:rPr>
              <a:t>Launch Success Count for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3487" y="2367071"/>
            <a:ext cx="4604466" cy="3219998"/>
          </a:xfrm>
          <a:prstGeom prst="rect">
            <a:avLst/>
          </a:prstGeom>
        </p:spPr>
        <p:txBody>
          <a:bodyPr vert="horz" lIns="91440" tIns="45720" rIns="91440" bIns="45720" rtlCol="0">
            <a:normAutofit/>
          </a:bodyPr>
          <a:lstStyle/>
          <a:p>
            <a:pPr marL="0" indent="0">
              <a:spcBef>
                <a:spcPts val="1400"/>
              </a:spcBef>
              <a:buNone/>
            </a:pPr>
            <a:r>
              <a:rPr lang="en-US" sz="1600" b="1" dirty="0">
                <a:solidFill>
                  <a:schemeClr val="tx2"/>
                </a:solidFill>
                <a:latin typeface="Abadi" panose="020B0604020104020204" pitchFamily="34" charset="0"/>
              </a:rPr>
              <a:t>Elements:   </a:t>
            </a:r>
          </a:p>
          <a:p>
            <a:pPr lvl="1">
              <a:spcBef>
                <a:spcPts val="1400"/>
              </a:spcBef>
            </a:pPr>
            <a:r>
              <a:rPr lang="en-US" sz="1400" b="1" dirty="0">
                <a:solidFill>
                  <a:schemeClr val="tx2"/>
                </a:solidFill>
                <a:latin typeface="Abadi" panose="020B0604020104020204" pitchFamily="34" charset="0"/>
              </a:rPr>
              <a:t>Pie Chart: </a:t>
            </a:r>
            <a:r>
              <a:rPr lang="en-US" sz="1400" dirty="0">
                <a:solidFill>
                  <a:schemeClr val="tx2"/>
                </a:solidFill>
                <a:latin typeface="Abadi" panose="020B0604020104020204" pitchFamily="34" charset="0"/>
              </a:rPr>
              <a:t>Visual representation of the total number of successful launches for each SpaceX launch site.    </a:t>
            </a:r>
          </a:p>
          <a:p>
            <a:pPr lvl="1">
              <a:spcBef>
                <a:spcPts val="1400"/>
              </a:spcBef>
            </a:pPr>
            <a:r>
              <a:rPr lang="en-US" sz="1400" b="1" dirty="0">
                <a:solidFill>
                  <a:schemeClr val="tx2"/>
                </a:solidFill>
                <a:latin typeface="Abadi" panose="020B0604020104020204" pitchFamily="34" charset="0"/>
              </a:rPr>
              <a:t>Legend: </a:t>
            </a:r>
            <a:r>
              <a:rPr lang="en-US" sz="1400" dirty="0">
                <a:solidFill>
                  <a:schemeClr val="tx2"/>
                </a:solidFill>
                <a:latin typeface="Abadi" panose="020B0604020104020204" pitchFamily="34" charset="0"/>
              </a:rPr>
              <a:t>Indicates the launch sites corresponding to each pie slice.   </a:t>
            </a:r>
          </a:p>
          <a:p>
            <a:pPr marL="0" indent="0">
              <a:spcBef>
                <a:spcPts val="1400"/>
              </a:spcBef>
              <a:buNone/>
            </a:pPr>
            <a:r>
              <a:rPr lang="en-US" sz="1600" b="1" dirty="0">
                <a:solidFill>
                  <a:schemeClr val="tx2"/>
                </a:solidFill>
                <a:latin typeface="Abadi" panose="020B0604020104020204" pitchFamily="34" charset="0"/>
              </a:rPr>
              <a:t>Findings:     </a:t>
            </a:r>
          </a:p>
          <a:p>
            <a:pPr lvl="1">
              <a:spcBef>
                <a:spcPts val="1400"/>
              </a:spcBef>
            </a:pPr>
            <a:r>
              <a:rPr lang="en-US" sz="1400" dirty="0">
                <a:solidFill>
                  <a:schemeClr val="tx2"/>
                </a:solidFill>
                <a:latin typeface="Abadi" panose="020B0604020104020204" pitchFamily="34" charset="0"/>
              </a:rPr>
              <a:t>The pie chart shows the distribution of successful launches across different launch sites.    </a:t>
            </a:r>
          </a:p>
          <a:p>
            <a:pPr lvl="1">
              <a:spcBef>
                <a:spcPts val="1400"/>
              </a:spcBef>
            </a:pPr>
            <a:r>
              <a:rPr lang="en-US" sz="1400" dirty="0">
                <a:solidFill>
                  <a:schemeClr val="tx2"/>
                </a:solidFill>
                <a:latin typeface="Abadi" panose="020B0604020104020204" pitchFamily="34" charset="0"/>
              </a:rPr>
              <a:t>The site with the largest pie slice has the highest number of successful launches.</a:t>
            </a:r>
          </a:p>
        </p:txBody>
      </p:sp>
      <p:pic>
        <p:nvPicPr>
          <p:cNvPr id="4" name="Imagen 3" descr="Interfaz de usuario gráfica, PowerPoint&#10;&#10;Descripción generada automáticamente">
            <a:extLst>
              <a:ext uri="{FF2B5EF4-FFF2-40B4-BE49-F238E27FC236}">
                <a16:creationId xmlns:a16="http://schemas.microsoft.com/office/drawing/2014/main" id="{5C4A25DF-B932-79DA-FB6E-BD1A689F90E9}"/>
              </a:ext>
            </a:extLst>
          </p:cNvPr>
          <p:cNvPicPr>
            <a:picLocks noChangeAspect="1"/>
          </p:cNvPicPr>
          <p:nvPr/>
        </p:nvPicPr>
        <p:blipFill>
          <a:blip r:embed="rId2"/>
          <a:srcRect l="4396" t="67611" r="4278" b="3"/>
          <a:stretch/>
        </p:blipFill>
        <p:spPr>
          <a:xfrm>
            <a:off x="5394928" y="1162770"/>
            <a:ext cx="6634885" cy="1257455"/>
          </a:xfrm>
          <a:prstGeom prst="rect">
            <a:avLst/>
          </a:prstGeom>
        </p:spPr>
      </p:pic>
      <p:pic>
        <p:nvPicPr>
          <p:cNvPr id="7" name="Imagen 6" descr="Gráfico, Gráfico circular&#10;&#10;Descripción generada automáticamente">
            <a:extLst>
              <a:ext uri="{FF2B5EF4-FFF2-40B4-BE49-F238E27FC236}">
                <a16:creationId xmlns:a16="http://schemas.microsoft.com/office/drawing/2014/main" id="{BD087964-4E95-FFC1-76B3-437A58EC8D59}"/>
              </a:ext>
            </a:extLst>
          </p:cNvPr>
          <p:cNvPicPr>
            <a:picLocks noChangeAspect="1"/>
          </p:cNvPicPr>
          <p:nvPr/>
        </p:nvPicPr>
        <p:blipFill>
          <a:blip r:embed="rId3"/>
          <a:srcRect l="3045" t="5757" r="3392" b="5445"/>
          <a:stretch/>
        </p:blipFill>
        <p:spPr>
          <a:xfrm>
            <a:off x="5394928" y="2827090"/>
            <a:ext cx="6634885" cy="2820376"/>
          </a:xfrm>
          <a:prstGeom prst="rect">
            <a:avLst/>
          </a:prstGeom>
        </p:spPr>
      </p:pic>
      <p:sp>
        <p:nvSpPr>
          <p:cNvPr id="79" name="Rectangle 71">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3">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72</a:t>
            </a:fld>
            <a:endParaRPr lang="en-US" sz="12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FD9036-0CEA-2C5F-E479-E1424B138C4B}"/>
            </a:ext>
          </a:extLst>
        </p:cNvPr>
        <p:cNvGrpSpPr/>
        <p:nvPr/>
      </p:nvGrpSpPr>
      <p:grpSpPr>
        <a:xfrm>
          <a:off x="0" y="0"/>
          <a:ext cx="0" cy="0"/>
          <a:chOff x="0" y="0"/>
          <a:chExt cx="0" cy="0"/>
        </a:xfrm>
      </p:grpSpPr>
      <p:sp useBgFill="1">
        <p:nvSpPr>
          <p:cNvPr id="78" name="Rectangle 69">
            <a:extLst>
              <a:ext uri="{FF2B5EF4-FFF2-40B4-BE49-F238E27FC236}">
                <a16:creationId xmlns:a16="http://schemas.microsoft.com/office/drawing/2014/main" id="{6E87260B-7E76-B453-B2F5-16402575F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622299F-A2D1-8073-DD31-C97F690CE6E0}"/>
              </a:ext>
            </a:extLst>
          </p:cNvPr>
          <p:cNvSpPr txBox="1">
            <a:spLocks/>
          </p:cNvSpPr>
          <p:nvPr/>
        </p:nvSpPr>
        <p:spPr>
          <a:xfrm>
            <a:off x="604564" y="436719"/>
            <a:ext cx="4790364" cy="166842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2"/>
                </a:solidFill>
                <a:latin typeface="Abadi" panose="020B0604020104020204" pitchFamily="34" charset="0"/>
                <a:ea typeface="+mj-ea"/>
                <a:cs typeface="+mj-cs"/>
              </a:rPr>
              <a:t>Launch Success Ratio for the Site with Highest Success Rate</a:t>
            </a:r>
          </a:p>
        </p:txBody>
      </p:sp>
      <p:sp>
        <p:nvSpPr>
          <p:cNvPr id="5" name="Content Placeholder 4">
            <a:extLst>
              <a:ext uri="{FF2B5EF4-FFF2-40B4-BE49-F238E27FC236}">
                <a16:creationId xmlns:a16="http://schemas.microsoft.com/office/drawing/2014/main" id="{7DA9BE54-8A77-C4A0-B824-FC2F2B1CF8D1}"/>
              </a:ext>
            </a:extLst>
          </p:cNvPr>
          <p:cNvSpPr>
            <a:spLocks noGrp="1"/>
          </p:cNvSpPr>
          <p:nvPr>
            <p:ph idx="4294967295"/>
          </p:nvPr>
        </p:nvSpPr>
        <p:spPr>
          <a:xfrm>
            <a:off x="613220" y="2479655"/>
            <a:ext cx="4711393" cy="3219998"/>
          </a:xfrm>
          <a:prstGeom prst="rect">
            <a:avLst/>
          </a:prstGeom>
        </p:spPr>
        <p:txBody>
          <a:bodyPr vert="horz" lIns="91440" tIns="45720" rIns="91440" bIns="45720" rtlCol="0">
            <a:normAutofit/>
          </a:bodyPr>
          <a:lstStyle/>
          <a:p>
            <a:pPr marL="0" indent="0">
              <a:spcBef>
                <a:spcPts val="1400"/>
              </a:spcBef>
              <a:buNone/>
            </a:pPr>
            <a:r>
              <a:rPr lang="en-US" sz="1600" b="1" dirty="0">
                <a:solidFill>
                  <a:schemeClr val="tx2"/>
                </a:solidFill>
                <a:latin typeface="Abadi" panose="020B0604020104020204" pitchFamily="34" charset="0"/>
              </a:rPr>
              <a:t>Elements:   </a:t>
            </a:r>
          </a:p>
          <a:p>
            <a:pPr lvl="1">
              <a:spcBef>
                <a:spcPts val="1400"/>
              </a:spcBef>
            </a:pPr>
            <a:r>
              <a:rPr lang="en-US" sz="1400" b="1" dirty="0">
                <a:solidFill>
                  <a:schemeClr val="tx2"/>
                </a:solidFill>
                <a:latin typeface="Abadi" panose="020B0604020104020204" pitchFamily="34" charset="0"/>
              </a:rPr>
              <a:t>Pie Chart: </a:t>
            </a:r>
            <a:r>
              <a:rPr lang="en-US" sz="1400" dirty="0">
                <a:solidFill>
                  <a:schemeClr val="tx2"/>
                </a:solidFill>
                <a:latin typeface="Abadi" panose="020B0604020104020204" pitchFamily="34" charset="0"/>
              </a:rPr>
              <a:t> Visual representation of the success ratio for the launch site with the highest success rate.</a:t>
            </a:r>
          </a:p>
          <a:p>
            <a:pPr lvl="1">
              <a:spcBef>
                <a:spcPts val="1400"/>
              </a:spcBef>
            </a:pPr>
            <a:r>
              <a:rPr lang="en-US" sz="1400" b="1" dirty="0">
                <a:solidFill>
                  <a:schemeClr val="tx2"/>
                </a:solidFill>
                <a:latin typeface="Abadi" panose="020B0604020104020204" pitchFamily="34" charset="0"/>
              </a:rPr>
              <a:t>Legend: </a:t>
            </a:r>
            <a:r>
              <a:rPr lang="en-US" sz="1400" dirty="0">
                <a:solidFill>
                  <a:schemeClr val="tx2"/>
                </a:solidFill>
                <a:latin typeface="Abadi" panose="020B0604020104020204" pitchFamily="34" charset="0"/>
              </a:rPr>
              <a:t>Indicates the success and failure counts.</a:t>
            </a:r>
          </a:p>
          <a:p>
            <a:pPr marL="0" indent="0">
              <a:spcBef>
                <a:spcPts val="1400"/>
              </a:spcBef>
              <a:buNone/>
            </a:pPr>
            <a:r>
              <a:rPr lang="en-US" sz="1600" b="1" dirty="0">
                <a:solidFill>
                  <a:schemeClr val="tx2"/>
                </a:solidFill>
                <a:latin typeface="Abadi" panose="020B0604020104020204" pitchFamily="34" charset="0"/>
              </a:rPr>
              <a:t>Findings:     </a:t>
            </a:r>
          </a:p>
          <a:p>
            <a:pPr lvl="1">
              <a:spcBef>
                <a:spcPts val="1400"/>
              </a:spcBef>
            </a:pPr>
            <a:r>
              <a:rPr lang="en-US" sz="1400" dirty="0">
                <a:solidFill>
                  <a:schemeClr val="tx2"/>
                </a:solidFill>
                <a:latin typeface="Abadi" panose="020B0604020104020204" pitchFamily="34" charset="0"/>
              </a:rPr>
              <a:t>The pie chart shows the proportion of successful and failed launches for the specific site.</a:t>
            </a:r>
          </a:p>
          <a:p>
            <a:pPr lvl="1">
              <a:spcBef>
                <a:spcPts val="1400"/>
              </a:spcBef>
            </a:pPr>
            <a:r>
              <a:rPr lang="en-US" sz="1400" dirty="0">
                <a:solidFill>
                  <a:schemeClr val="tx2"/>
                </a:solidFill>
                <a:latin typeface="Abadi" panose="020B0604020104020204" pitchFamily="34" charset="0"/>
              </a:rPr>
              <a:t>The site with the highest success rate will have a larger proportion of successful launches compared to failures.</a:t>
            </a:r>
          </a:p>
        </p:txBody>
      </p:sp>
      <p:pic>
        <p:nvPicPr>
          <p:cNvPr id="9" name="Imagen 8" descr="Gráfico, Gráfico circular&#10;&#10;Descripción generada automáticamente">
            <a:extLst>
              <a:ext uri="{FF2B5EF4-FFF2-40B4-BE49-F238E27FC236}">
                <a16:creationId xmlns:a16="http://schemas.microsoft.com/office/drawing/2014/main" id="{988577B3-D0E0-345F-07DF-87EE8B49DCE2}"/>
              </a:ext>
            </a:extLst>
          </p:cNvPr>
          <p:cNvPicPr>
            <a:picLocks noChangeAspect="1"/>
          </p:cNvPicPr>
          <p:nvPr/>
        </p:nvPicPr>
        <p:blipFill>
          <a:blip r:embed="rId2"/>
          <a:srcRect l="3215" t="7313" r="3056" b="5466"/>
          <a:stretch/>
        </p:blipFill>
        <p:spPr>
          <a:xfrm>
            <a:off x="5434267" y="2565742"/>
            <a:ext cx="6648078" cy="3133911"/>
          </a:xfrm>
          <a:prstGeom prst="rect">
            <a:avLst/>
          </a:prstGeom>
        </p:spPr>
      </p:pic>
      <p:sp>
        <p:nvSpPr>
          <p:cNvPr id="79" name="Rectangle 71">
            <a:extLst>
              <a:ext uri="{FF2B5EF4-FFF2-40B4-BE49-F238E27FC236}">
                <a16:creationId xmlns:a16="http://schemas.microsoft.com/office/drawing/2014/main" id="{D5B41281-E119-AE99-E667-F55B32E61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3">
            <a:extLst>
              <a:ext uri="{FF2B5EF4-FFF2-40B4-BE49-F238E27FC236}">
                <a16:creationId xmlns:a16="http://schemas.microsoft.com/office/drawing/2014/main" id="{631FE471-0611-AF82-BC51-981635FCA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ED301FC-6742-72AE-81B4-D19D477B30F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73</a:t>
            </a:fld>
            <a:endParaRPr lang="en-US" sz="1200">
              <a:solidFill>
                <a:srgbClr val="FFFFFF"/>
              </a:solidFill>
              <a:latin typeface="+mn-lt"/>
            </a:endParaRPr>
          </a:p>
        </p:txBody>
      </p:sp>
      <p:pic>
        <p:nvPicPr>
          <p:cNvPr id="6" name="Imagen 5" descr="Imagen que contiene Teams&#10;&#10;Descripción generada automáticamente">
            <a:extLst>
              <a:ext uri="{FF2B5EF4-FFF2-40B4-BE49-F238E27FC236}">
                <a16:creationId xmlns:a16="http://schemas.microsoft.com/office/drawing/2014/main" id="{EF5ADE14-F314-1FED-F9A1-69954EF35BA8}"/>
              </a:ext>
            </a:extLst>
          </p:cNvPr>
          <p:cNvPicPr>
            <a:picLocks noChangeAspect="1"/>
          </p:cNvPicPr>
          <p:nvPr/>
        </p:nvPicPr>
        <p:blipFill>
          <a:blip r:embed="rId3"/>
          <a:srcRect l="2741" t="7325" r="1880" b="3063"/>
          <a:stretch/>
        </p:blipFill>
        <p:spPr>
          <a:xfrm>
            <a:off x="5469425" y="966300"/>
            <a:ext cx="6648078" cy="1489400"/>
          </a:xfrm>
          <a:prstGeom prst="rect">
            <a:avLst/>
          </a:prstGeom>
        </p:spPr>
      </p:pic>
    </p:spTree>
    <p:extLst>
      <p:ext uri="{BB962C8B-B14F-4D97-AF65-F5344CB8AC3E}">
        <p14:creationId xmlns:p14="http://schemas.microsoft.com/office/powerpoint/2010/main" val="763608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59AC0-F055-C491-2BF1-572588C8EC0B}"/>
            </a:ext>
          </a:extLst>
        </p:cNvPr>
        <p:cNvGrpSpPr/>
        <p:nvPr/>
      </p:nvGrpSpPr>
      <p:grpSpPr>
        <a:xfrm>
          <a:off x="0" y="0"/>
          <a:ext cx="0" cy="0"/>
          <a:chOff x="0" y="0"/>
          <a:chExt cx="0" cy="0"/>
        </a:xfrm>
      </p:grpSpPr>
      <p:sp useBgFill="1">
        <p:nvSpPr>
          <p:cNvPr id="78" name="Rectangle 69">
            <a:extLst>
              <a:ext uri="{FF2B5EF4-FFF2-40B4-BE49-F238E27FC236}">
                <a16:creationId xmlns:a16="http://schemas.microsoft.com/office/drawing/2014/main" id="{125B1F60-A6F4-5DDD-9705-2B9A32890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459247F-280A-E5C0-4BBF-ADC9F065D520}"/>
              </a:ext>
            </a:extLst>
          </p:cNvPr>
          <p:cNvSpPr txBox="1">
            <a:spLocks/>
          </p:cNvSpPr>
          <p:nvPr/>
        </p:nvSpPr>
        <p:spPr>
          <a:xfrm>
            <a:off x="370522" y="99453"/>
            <a:ext cx="4790364" cy="16684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2"/>
                </a:solidFill>
                <a:latin typeface="Abadi" panose="020B0604020104020204" pitchFamily="34" charset="0"/>
                <a:ea typeface="+mj-ea"/>
                <a:cs typeface="+mj-cs"/>
              </a:rPr>
              <a:t>Payload vs. Launch Outcome for All Sites</a:t>
            </a:r>
          </a:p>
        </p:txBody>
      </p:sp>
      <p:sp>
        <p:nvSpPr>
          <p:cNvPr id="5" name="Content Placeholder 4">
            <a:extLst>
              <a:ext uri="{FF2B5EF4-FFF2-40B4-BE49-F238E27FC236}">
                <a16:creationId xmlns:a16="http://schemas.microsoft.com/office/drawing/2014/main" id="{1C60E726-B65A-21E0-5338-85804811259F}"/>
              </a:ext>
            </a:extLst>
          </p:cNvPr>
          <p:cNvSpPr>
            <a:spLocks noGrp="1"/>
          </p:cNvSpPr>
          <p:nvPr>
            <p:ph idx="4294967295"/>
          </p:nvPr>
        </p:nvSpPr>
        <p:spPr>
          <a:xfrm>
            <a:off x="483983" y="1899138"/>
            <a:ext cx="4270279" cy="3800515"/>
          </a:xfrm>
          <a:prstGeom prst="rect">
            <a:avLst/>
          </a:prstGeom>
        </p:spPr>
        <p:txBody>
          <a:bodyPr vert="horz" lIns="91440" tIns="45720" rIns="91440" bIns="45720" rtlCol="0">
            <a:normAutofit fontScale="77500" lnSpcReduction="20000"/>
          </a:bodyPr>
          <a:lstStyle/>
          <a:p>
            <a:pPr marL="0" indent="0">
              <a:spcBef>
                <a:spcPts val="1400"/>
              </a:spcBef>
              <a:buNone/>
            </a:pPr>
            <a:r>
              <a:rPr lang="en-US" sz="2900" b="1" dirty="0">
                <a:solidFill>
                  <a:schemeClr val="tx2"/>
                </a:solidFill>
                <a:latin typeface="Abadi" panose="020B0604020104020204" pitchFamily="34" charset="0"/>
              </a:rPr>
              <a:t>Elements:   </a:t>
            </a:r>
          </a:p>
          <a:p>
            <a:pPr lvl="1">
              <a:spcBef>
                <a:spcPts val="1400"/>
              </a:spcBef>
            </a:pPr>
            <a:r>
              <a:rPr lang="en-US" sz="1600" b="1" dirty="0">
                <a:solidFill>
                  <a:schemeClr val="tx2"/>
                </a:solidFill>
                <a:latin typeface="Abadi" panose="020B0604020104020204" pitchFamily="34" charset="0"/>
              </a:rPr>
              <a:t>Scatter Plot: </a:t>
            </a:r>
            <a:r>
              <a:rPr lang="en-US" sz="1600" dirty="0">
                <a:solidFill>
                  <a:schemeClr val="tx2"/>
                </a:solidFill>
                <a:latin typeface="Abadi" panose="020B0604020104020204" pitchFamily="34" charset="0"/>
              </a:rPr>
              <a:t> Shows the correlation between payload mass and launch outcome for all sites</a:t>
            </a:r>
          </a:p>
          <a:p>
            <a:pPr lvl="1">
              <a:spcBef>
                <a:spcPts val="1400"/>
              </a:spcBef>
            </a:pPr>
            <a:r>
              <a:rPr lang="en-US" sz="1600" b="1" dirty="0">
                <a:solidFill>
                  <a:schemeClr val="tx2"/>
                </a:solidFill>
                <a:latin typeface="Abadi" panose="020B0604020104020204" pitchFamily="34" charset="0"/>
              </a:rPr>
              <a:t>Color Coding: </a:t>
            </a:r>
            <a:r>
              <a:rPr lang="en-US" sz="1600" dirty="0">
                <a:solidFill>
                  <a:schemeClr val="tx2"/>
                </a:solidFill>
                <a:latin typeface="Abadi" panose="020B0604020104020204" pitchFamily="34" charset="0"/>
              </a:rPr>
              <a:t>Different colors represent different booster versions.</a:t>
            </a:r>
          </a:p>
          <a:p>
            <a:pPr lvl="1">
              <a:spcBef>
                <a:spcPts val="1400"/>
              </a:spcBef>
            </a:pPr>
            <a:r>
              <a:rPr lang="en-US" sz="1600" b="1" dirty="0">
                <a:solidFill>
                  <a:schemeClr val="tx2"/>
                </a:solidFill>
                <a:latin typeface="Abadi" panose="020B0604020104020204" pitchFamily="34" charset="0"/>
              </a:rPr>
              <a:t>Axes</a:t>
            </a:r>
            <a:r>
              <a:rPr lang="en-US" sz="1600" dirty="0">
                <a:solidFill>
                  <a:schemeClr val="tx2"/>
                </a:solidFill>
                <a:latin typeface="Abadi" panose="020B0604020104020204" pitchFamily="34" charset="0"/>
              </a:rPr>
              <a:t>: X-axis represents payload mass (kg), Y-axis represents launch outcome (success/failure).</a:t>
            </a:r>
          </a:p>
          <a:p>
            <a:pPr marL="0" indent="0">
              <a:spcBef>
                <a:spcPts val="1400"/>
              </a:spcBef>
              <a:buNone/>
            </a:pPr>
            <a:r>
              <a:rPr lang="en-US" sz="2600" b="1" dirty="0">
                <a:solidFill>
                  <a:schemeClr val="tx2"/>
                </a:solidFill>
                <a:latin typeface="Abadi" panose="020B0604020104020204" pitchFamily="34" charset="0"/>
              </a:rPr>
              <a:t>Findings:     </a:t>
            </a:r>
          </a:p>
          <a:p>
            <a:pPr lvl="1">
              <a:spcBef>
                <a:spcPts val="1400"/>
              </a:spcBef>
            </a:pPr>
            <a:r>
              <a:rPr lang="en-US" sz="1400" dirty="0">
                <a:solidFill>
                  <a:schemeClr val="tx2"/>
                </a:solidFill>
                <a:latin typeface="Abadi" panose="020B0604020104020204" pitchFamily="34" charset="0"/>
              </a:rPr>
              <a:t>The scatter plots illustrate how payload mass affects the success rate of launches.</a:t>
            </a:r>
          </a:p>
          <a:p>
            <a:pPr lvl="1">
              <a:spcBef>
                <a:spcPts val="1400"/>
              </a:spcBef>
            </a:pPr>
            <a:r>
              <a:rPr lang="en-US" sz="1400" dirty="0">
                <a:solidFill>
                  <a:schemeClr val="tx2"/>
                </a:solidFill>
                <a:latin typeface="Abadi" panose="020B0604020104020204" pitchFamily="34" charset="0"/>
              </a:rPr>
              <a:t>Certain payload ranges may show higher success rates.</a:t>
            </a:r>
          </a:p>
          <a:p>
            <a:pPr lvl="1">
              <a:spcBef>
                <a:spcPts val="1400"/>
              </a:spcBef>
            </a:pPr>
            <a:r>
              <a:rPr lang="en-US" sz="1400" dirty="0">
                <a:solidFill>
                  <a:schemeClr val="tx2"/>
                </a:solidFill>
                <a:latin typeface="Abadi" panose="020B0604020104020204" pitchFamily="34" charset="0"/>
              </a:rPr>
              <a:t>Specific booster versions might be more successful with certain payload ranges.</a:t>
            </a:r>
          </a:p>
          <a:p>
            <a:pPr lvl="1">
              <a:spcBef>
                <a:spcPts val="1400"/>
              </a:spcBef>
            </a:pPr>
            <a:r>
              <a:rPr lang="en-US" sz="1400" dirty="0">
                <a:solidFill>
                  <a:schemeClr val="tx2"/>
                </a:solidFill>
                <a:latin typeface="Abadi" panose="020B0604020104020204" pitchFamily="34" charset="0"/>
              </a:rPr>
              <a:t> By analyzing these plots, one can identify the optimal payload ranges and booster versions for successful launches. </a:t>
            </a:r>
          </a:p>
        </p:txBody>
      </p:sp>
      <p:sp>
        <p:nvSpPr>
          <p:cNvPr id="79" name="Rectangle 71">
            <a:extLst>
              <a:ext uri="{FF2B5EF4-FFF2-40B4-BE49-F238E27FC236}">
                <a16:creationId xmlns:a16="http://schemas.microsoft.com/office/drawing/2014/main" id="{5B3BC1D1-B344-61CC-6300-8A075D25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3">
            <a:extLst>
              <a:ext uri="{FF2B5EF4-FFF2-40B4-BE49-F238E27FC236}">
                <a16:creationId xmlns:a16="http://schemas.microsoft.com/office/drawing/2014/main" id="{EF8745AF-7C14-B6C9-8562-476327FE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F27945E-687F-2837-B62A-A48927BAA63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74</a:t>
            </a:fld>
            <a:endParaRPr lang="en-US" sz="1200">
              <a:solidFill>
                <a:srgbClr val="FFFFFF"/>
              </a:solidFill>
              <a:latin typeface="+mn-lt"/>
            </a:endParaRPr>
          </a:p>
        </p:txBody>
      </p:sp>
      <p:pic>
        <p:nvPicPr>
          <p:cNvPr id="4" name="Imagen 3">
            <a:extLst>
              <a:ext uri="{FF2B5EF4-FFF2-40B4-BE49-F238E27FC236}">
                <a16:creationId xmlns:a16="http://schemas.microsoft.com/office/drawing/2014/main" id="{138CA42E-918D-6833-11F7-FEE4A2CEEF70}"/>
              </a:ext>
            </a:extLst>
          </p:cNvPr>
          <p:cNvPicPr>
            <a:picLocks noChangeAspect="1"/>
          </p:cNvPicPr>
          <p:nvPr/>
        </p:nvPicPr>
        <p:blipFill>
          <a:blip r:embed="rId2"/>
          <a:stretch>
            <a:fillRect/>
          </a:stretch>
        </p:blipFill>
        <p:spPr>
          <a:xfrm>
            <a:off x="5274347" y="775960"/>
            <a:ext cx="6804192" cy="4923693"/>
          </a:xfrm>
          <a:prstGeom prst="rect">
            <a:avLst/>
          </a:prstGeom>
        </p:spPr>
      </p:pic>
    </p:spTree>
    <p:extLst>
      <p:ext uri="{BB962C8B-B14F-4D97-AF65-F5344CB8AC3E}">
        <p14:creationId xmlns:p14="http://schemas.microsoft.com/office/powerpoint/2010/main" val="1735890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CE1B6A-69F2-2404-71BA-99F422E12B96}"/>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09F6B55-3CF2-9A8F-63CC-788322A8A82B}"/>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dirty="0">
                <a:solidFill>
                  <a:schemeClr val="tx2"/>
                </a:solidFill>
                <a:latin typeface="Abadi" panose="020B0604020104020204" pitchFamily="34" charset="0"/>
                <a:ea typeface="+mj-ea"/>
                <a:cs typeface="+mj-cs"/>
              </a:rPr>
              <a:t>Classification Accuracy</a:t>
            </a:r>
          </a:p>
        </p:txBody>
      </p:sp>
      <p:pic>
        <p:nvPicPr>
          <p:cNvPr id="6" name="Imagen 5">
            <a:extLst>
              <a:ext uri="{FF2B5EF4-FFF2-40B4-BE49-F238E27FC236}">
                <a16:creationId xmlns:a16="http://schemas.microsoft.com/office/drawing/2014/main" id="{91ADA82A-7C95-2E62-FF5A-0DD8879E65CD}"/>
              </a:ext>
            </a:extLst>
          </p:cNvPr>
          <p:cNvPicPr>
            <a:picLocks noChangeAspect="1"/>
          </p:cNvPicPr>
          <p:nvPr/>
        </p:nvPicPr>
        <p:blipFill>
          <a:blip r:embed="rId3"/>
          <a:stretch>
            <a:fillRect/>
          </a:stretch>
        </p:blipFill>
        <p:spPr>
          <a:xfrm>
            <a:off x="1519379" y="457200"/>
            <a:ext cx="9214203" cy="3455325"/>
          </a:xfrm>
          <a:prstGeom prst="rect">
            <a:avLst/>
          </a:prstGeom>
        </p:spPr>
      </p:pic>
      <p:sp>
        <p:nvSpPr>
          <p:cNvPr id="5" name="Content Placeholder 4">
            <a:extLst>
              <a:ext uri="{FF2B5EF4-FFF2-40B4-BE49-F238E27FC236}">
                <a16:creationId xmlns:a16="http://schemas.microsoft.com/office/drawing/2014/main" id="{CA530930-4D84-4C05-8B37-A7601D1B66AE}"/>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lnSpcReduction="10000"/>
          </a:bodyPr>
          <a:lstStyle/>
          <a:p>
            <a:pPr marL="0" indent="0">
              <a:spcBef>
                <a:spcPts val="1400"/>
              </a:spcBef>
              <a:buNone/>
            </a:pPr>
            <a:r>
              <a:rPr lang="en-US" sz="1600" dirty="0">
                <a:solidFill>
                  <a:schemeClr val="tx2"/>
                </a:solidFill>
                <a:effectLst/>
                <a:latin typeface="Abadi" panose="020B0604020104020204" pitchFamily="34" charset="0"/>
              </a:rPr>
              <a:t>The bar chart visualization shows the accuracy of each classification model built. From the chart, we can see that the Decision Tree model has the highest accuracy. Specifically, the Decision Tree model achieved an accuracy of 0.8875, making it the best performing model among those evaluated. This means that the Decision Tree model correctly predicted the outcomes 88.75% of the time on the test data, outperforming the Logistic Regression, SVM, and KNN models.</a:t>
            </a:r>
          </a:p>
          <a:p>
            <a:pPr marL="0">
              <a:spcBef>
                <a:spcPts val="1400"/>
              </a:spcBef>
            </a:pPr>
            <a:endParaRPr lang="en-US" sz="1600" dirty="0"/>
          </a:p>
        </p:txBody>
      </p:sp>
      <p:sp>
        <p:nvSpPr>
          <p:cNvPr id="38" name="Rectangle 3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97AE9C4-75D9-B3BA-6772-DEEC2A992AE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76</a:t>
            </a:fld>
            <a:endParaRPr lang="en-US" sz="1100">
              <a:solidFill>
                <a:srgbClr val="FFFFFF"/>
              </a:solidFill>
              <a:latin typeface="+mn-lt"/>
            </a:endParaRPr>
          </a:p>
        </p:txBody>
      </p:sp>
    </p:spTree>
    <p:extLst>
      <p:ext uri="{BB962C8B-B14F-4D97-AF65-F5344CB8AC3E}">
        <p14:creationId xmlns:p14="http://schemas.microsoft.com/office/powerpoint/2010/main" val="3561483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63824" y="2767106"/>
            <a:ext cx="3077045"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rgbClr val="FFFFFF"/>
                </a:solidFill>
                <a:latin typeface="Abadi" panose="020B0604020104020204" pitchFamily="34" charset="0"/>
                <a:ea typeface="+mj-ea"/>
                <a:cs typeface="+mj-cs"/>
              </a:rPr>
              <a:t>Classification Accuracy</a:t>
            </a:r>
          </a:p>
        </p:txBody>
      </p:sp>
      <p:pic>
        <p:nvPicPr>
          <p:cNvPr id="3" name="Imagen 2" descr="Gráfico, Gráfico de barras&#10;&#10;Descripción generada automáticamente">
            <a:extLst>
              <a:ext uri="{FF2B5EF4-FFF2-40B4-BE49-F238E27FC236}">
                <a16:creationId xmlns:a16="http://schemas.microsoft.com/office/drawing/2014/main" id="{908CDB11-FF1A-5F22-6E5D-8CC728B872B1}"/>
              </a:ext>
            </a:extLst>
          </p:cNvPr>
          <p:cNvPicPr>
            <a:picLocks noChangeAspect="1"/>
          </p:cNvPicPr>
          <p:nvPr/>
        </p:nvPicPr>
        <p:blipFill>
          <a:blip r:embed="rId3"/>
          <a:stretch>
            <a:fillRect/>
          </a:stretch>
        </p:blipFill>
        <p:spPr>
          <a:xfrm>
            <a:off x="4502428" y="872892"/>
            <a:ext cx="7225748" cy="511221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74413" y="-76669"/>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chemeClr val="tx2"/>
                </a:solidFill>
                <a:latin typeface="Abadi" panose="020B0604020104020204" pitchFamily="34" charset="0"/>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57013" y="2011612"/>
            <a:ext cx="4947767" cy="3994473"/>
          </a:xfrm>
          <a:prstGeom prst="rect">
            <a:avLst/>
          </a:prstGeom>
        </p:spPr>
        <p:txBody>
          <a:bodyPr vert="horz" lIns="91440" tIns="45720" rIns="91440" bIns="45720" rtlCol="0" anchor="t">
            <a:normAutofit/>
          </a:bodyPr>
          <a:lstStyle/>
          <a:p>
            <a:pPr marL="0" indent="0">
              <a:spcBef>
                <a:spcPts val="1400"/>
              </a:spcBef>
              <a:buNone/>
            </a:pPr>
            <a:r>
              <a:rPr lang="en-US" sz="1700" dirty="0">
                <a:solidFill>
                  <a:schemeClr val="tx2"/>
                </a:solidFill>
                <a:latin typeface="Abadi" panose="020B0604020104020204" pitchFamily="34" charset="0"/>
              </a:rPr>
              <a:t>The confusion matrix generated for the decision tree classifier provides a clear representation of the model's ability to correctly distinguish between the various categories it was trained to identify. It demonstrates that the classifier performs reasonably well in separating the classes. However, one of the most notable challenges observed is the occurrence of false positives. This refers to instances where the classifier mistakenly labels an unsuccessful landing as a successful one, which could lead to incorrect conclusions or actions based on the predictions. Addressing this issue is crucial to improving the overall accuracy and reliability of the classifier's performance.</a:t>
            </a:r>
          </a:p>
        </p:txBody>
      </p:sp>
      <p:sp>
        <p:nvSpPr>
          <p:cNvPr id="44" name="Rectangle 4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Imagen que contiene Interfaz de usuario gráfica&#10;&#10;Descripción generada automáticamente">
            <a:extLst>
              <a:ext uri="{FF2B5EF4-FFF2-40B4-BE49-F238E27FC236}">
                <a16:creationId xmlns:a16="http://schemas.microsoft.com/office/drawing/2014/main" id="{ADBC2E99-5A63-C99D-932F-0E78350B9E1D}"/>
              </a:ext>
            </a:extLst>
          </p:cNvPr>
          <p:cNvPicPr>
            <a:picLocks noChangeAspect="1"/>
          </p:cNvPicPr>
          <p:nvPr/>
        </p:nvPicPr>
        <p:blipFill>
          <a:blip r:embed="rId2"/>
          <a:srcRect r="11799"/>
          <a:stretch/>
        </p:blipFill>
        <p:spPr>
          <a:xfrm>
            <a:off x="7156354" y="1407580"/>
            <a:ext cx="4170530" cy="404281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78</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rgbClr val="FFFFFF"/>
                </a:solidFill>
                <a:latin typeface="Abadi" panose="020B0604020104020204" pitchFamily="34" charset="0"/>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42425" y="1642358"/>
            <a:ext cx="10096151" cy="4682941"/>
          </a:xfrm>
          <a:prstGeom prst="rect">
            <a:avLst/>
          </a:prstGeom>
        </p:spPr>
        <p:txBody>
          <a:bodyPr vert="horz" lIns="91440" tIns="45720" rIns="91440" bIns="45720" rtlCol="0" anchor="ctr">
            <a:normAutofit/>
          </a:bodyPr>
          <a:lstStyle/>
          <a:p>
            <a:pPr marL="0" indent="0">
              <a:buNone/>
            </a:pPr>
            <a:r>
              <a:rPr lang="en-US" sz="1900" dirty="0">
                <a:solidFill>
                  <a:schemeClr val="tx2"/>
                </a:solidFill>
                <a:latin typeface="Abadi" panose="020B0604020104020204" pitchFamily="34" charset="0"/>
              </a:rPr>
              <a:t>Based on the analysis, we can draw the following conclusions:</a:t>
            </a:r>
          </a:p>
          <a:p>
            <a:pPr marL="0" indent="0">
              <a:buNone/>
            </a:pPr>
            <a:endParaRPr lang="en-US" sz="1900" dirty="0">
              <a:solidFill>
                <a:schemeClr val="tx2"/>
              </a:solidFill>
              <a:latin typeface="Abadi" panose="020B0604020104020204" pitchFamily="34" charset="0"/>
            </a:endParaRPr>
          </a:p>
          <a:p>
            <a:pPr lvl="1"/>
            <a:r>
              <a:rPr lang="en-US" sz="1500" dirty="0">
                <a:solidFill>
                  <a:schemeClr val="tx2"/>
                </a:solidFill>
                <a:latin typeface="Abadi" panose="020B0604020104020204" pitchFamily="34" charset="0"/>
              </a:rPr>
              <a:t>Launch sites with a higher volume of flights tend to have a correspondingly higher success rate, indicating a positive correlation between flight frequency and success.</a:t>
            </a:r>
          </a:p>
          <a:p>
            <a:pPr marL="457200" lvl="1" indent="0">
              <a:buNone/>
            </a:pPr>
            <a:endParaRPr lang="en-US" sz="1500" dirty="0">
              <a:solidFill>
                <a:schemeClr val="tx2"/>
              </a:solidFill>
              <a:latin typeface="Abadi" panose="020B0604020104020204" pitchFamily="34" charset="0"/>
            </a:endParaRPr>
          </a:p>
          <a:p>
            <a:pPr lvl="1"/>
            <a:r>
              <a:rPr lang="en-US" sz="1500" dirty="0">
                <a:solidFill>
                  <a:schemeClr val="tx2"/>
                </a:solidFill>
                <a:latin typeface="Abadi" panose="020B0604020104020204" pitchFamily="34" charset="0"/>
              </a:rPr>
              <a:t>There has been a steady increase in the launch success rate starting from 2013, culminating in notable improvements by 2020.</a:t>
            </a:r>
          </a:p>
          <a:p>
            <a:pPr marL="457200" lvl="1" indent="0">
              <a:buNone/>
            </a:pPr>
            <a:endParaRPr lang="en-US" sz="1500" dirty="0">
              <a:solidFill>
                <a:schemeClr val="tx2"/>
              </a:solidFill>
              <a:latin typeface="Abadi" panose="020B0604020104020204" pitchFamily="34" charset="0"/>
            </a:endParaRPr>
          </a:p>
          <a:p>
            <a:pPr lvl="1"/>
            <a:r>
              <a:rPr lang="en-US" sz="1500" dirty="0">
                <a:solidFill>
                  <a:schemeClr val="tx2"/>
                </a:solidFill>
                <a:latin typeface="Abadi" panose="020B0604020104020204" pitchFamily="34" charset="0"/>
              </a:rPr>
              <a:t>Among the various orbital destinations, ES-L1, GEO, HEO, SSO, and VLEO have demonstrated the highest success rates, highlighting these orbits as particularly reliable for missions.</a:t>
            </a:r>
          </a:p>
          <a:p>
            <a:pPr marL="457200" lvl="1" indent="0">
              <a:buNone/>
            </a:pPr>
            <a:endParaRPr lang="en-US" sz="1500" dirty="0">
              <a:solidFill>
                <a:schemeClr val="tx2"/>
              </a:solidFill>
              <a:latin typeface="Abadi" panose="020B0604020104020204" pitchFamily="34" charset="0"/>
            </a:endParaRPr>
          </a:p>
          <a:p>
            <a:pPr lvl="1"/>
            <a:r>
              <a:rPr lang="en-US" sz="1500" dirty="0">
                <a:solidFill>
                  <a:schemeClr val="tx2"/>
                </a:solidFill>
                <a:latin typeface="Abadi" panose="020B0604020104020204" pitchFamily="34" charset="0"/>
              </a:rPr>
              <a:t>The Kennedy Space Center's Launch Complex 39A (KSC LC-39A) has outperformed other launch sites, recording the highest number of successful launches.</a:t>
            </a:r>
          </a:p>
          <a:p>
            <a:pPr marL="457200" lvl="1" indent="0">
              <a:buNone/>
            </a:pPr>
            <a:endParaRPr lang="en-US" sz="1500" dirty="0">
              <a:solidFill>
                <a:schemeClr val="tx2"/>
              </a:solidFill>
              <a:latin typeface="Abadi" panose="020B0604020104020204" pitchFamily="34" charset="0"/>
            </a:endParaRPr>
          </a:p>
          <a:p>
            <a:pPr lvl="1"/>
            <a:r>
              <a:rPr lang="en-US" sz="1500" dirty="0">
                <a:solidFill>
                  <a:schemeClr val="tx2"/>
                </a:solidFill>
                <a:latin typeface="Abadi" panose="020B0604020104020204" pitchFamily="34" charset="0"/>
              </a:rPr>
              <a:t>When comparing machine learning models for this analysis, the decision tree classifier stands out as the most effective algorithm, delivering the best results for this task.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95BAE1-2CA5-BDF6-E705-E8BF4D50FA0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679ACF8-64EC-240D-F07C-50974E97D42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Abadi" panose="020B0604020104020204" pitchFamily="34" charset="0"/>
                <a:ea typeface="+mj-ea"/>
                <a:cs typeface="+mj-cs"/>
              </a:rPr>
              <a:t>Methodology</a:t>
            </a:r>
          </a:p>
        </p:txBody>
      </p:sp>
      <p:sp>
        <p:nvSpPr>
          <p:cNvPr id="4" name="Slide Number Placeholder 3">
            <a:extLst>
              <a:ext uri="{FF2B5EF4-FFF2-40B4-BE49-F238E27FC236}">
                <a16:creationId xmlns:a16="http://schemas.microsoft.com/office/drawing/2014/main" id="{9D0F42B0-1362-4066-4C9D-70F5AAE612A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
        <p:nvSpPr>
          <p:cNvPr id="2" name="Content Placeholder 2">
            <a:extLst>
              <a:ext uri="{FF2B5EF4-FFF2-40B4-BE49-F238E27FC236}">
                <a16:creationId xmlns:a16="http://schemas.microsoft.com/office/drawing/2014/main" id="{1583BA6E-2084-8BA7-572D-CD698666FCA1}"/>
              </a:ext>
            </a:extLst>
          </p:cNvPr>
          <p:cNvSpPr txBox="1">
            <a:spLocks/>
          </p:cNvSpPr>
          <p:nvPr/>
        </p:nvSpPr>
        <p:spPr>
          <a:xfrm>
            <a:off x="4405682" y="323623"/>
            <a:ext cx="6873675" cy="639595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b="1" dirty="0">
                <a:solidFill>
                  <a:schemeClr val="tx2"/>
                </a:solidFill>
                <a:latin typeface="Abadi" panose="020B0604020104020204" pitchFamily="34" charset="0"/>
              </a:rPr>
              <a:t>Executive Summary</a:t>
            </a:r>
          </a:p>
          <a:p>
            <a:pPr>
              <a:lnSpc>
                <a:spcPct val="120000"/>
              </a:lnSpc>
              <a:spcBef>
                <a:spcPts val="1400"/>
              </a:spcBef>
            </a:pPr>
            <a:r>
              <a:rPr lang="en-US" sz="8800" dirty="0">
                <a:solidFill>
                  <a:schemeClr val="tx2"/>
                </a:solidFill>
                <a:latin typeface="Abadi" panose="020B0604020104020204" pitchFamily="34" charset="0"/>
              </a:rPr>
              <a:t>Data collection methodology:</a:t>
            </a:r>
          </a:p>
          <a:p>
            <a:pPr lvl="1"/>
            <a:endParaRPr lang="en-US" sz="6200" dirty="0">
              <a:solidFill>
                <a:schemeClr val="tx2"/>
              </a:solidFill>
              <a:latin typeface="Abadi" panose="020B0604020104020204" pitchFamily="34" charset="0"/>
            </a:endParaRPr>
          </a:p>
          <a:p>
            <a:pPr lvl="1"/>
            <a:r>
              <a:rPr lang="en-US" sz="6200" b="1" dirty="0">
                <a:solidFill>
                  <a:schemeClr val="tx2"/>
                </a:solidFill>
                <a:latin typeface="Abadi" panose="020B0604020104020204" pitchFamily="34" charset="0"/>
              </a:rPr>
              <a:t>Dealing with Missing Values</a:t>
            </a:r>
          </a:p>
          <a:p>
            <a:pPr lvl="2"/>
            <a:r>
              <a:rPr lang="en-US" sz="5600" dirty="0">
                <a:solidFill>
                  <a:schemeClr val="tx2"/>
                </a:solidFill>
                <a:latin typeface="Abadi" panose="020B0604020104020204" pitchFamily="34" charset="0"/>
              </a:rPr>
              <a:t>The mean for the </a:t>
            </a:r>
            <a:r>
              <a:rPr lang="en-US" sz="5600" b="1" dirty="0" err="1">
                <a:solidFill>
                  <a:schemeClr val="tx2"/>
                </a:solidFill>
                <a:latin typeface="Abadi" panose="020B0604020104020204" pitchFamily="34" charset="0"/>
              </a:rPr>
              <a:t>PayloadMass</a:t>
            </a:r>
            <a:r>
              <a:rPr lang="en-US" sz="5600" dirty="0">
                <a:solidFill>
                  <a:schemeClr val="tx2"/>
                </a:solidFill>
                <a:latin typeface="Abadi" panose="020B0604020104020204" pitchFamily="34" charset="0"/>
              </a:rPr>
              <a:t> column was calculated.</a:t>
            </a:r>
          </a:p>
          <a:p>
            <a:pPr lvl="2"/>
            <a:r>
              <a:rPr lang="en-US" sz="5600" b="1" dirty="0" err="1">
                <a:solidFill>
                  <a:schemeClr val="tx2"/>
                </a:solidFill>
                <a:latin typeface="Abadi" panose="020B0604020104020204" pitchFamily="34" charset="0"/>
              </a:rPr>
              <a:t>np.nan</a:t>
            </a:r>
            <a:r>
              <a:rPr lang="en-US" sz="5600" b="1" dirty="0">
                <a:solidFill>
                  <a:schemeClr val="tx2"/>
                </a:solidFill>
                <a:latin typeface="Abadi" panose="020B0604020104020204" pitchFamily="34" charset="0"/>
              </a:rPr>
              <a:t> </a:t>
            </a:r>
            <a:r>
              <a:rPr lang="en-US" sz="5600" dirty="0">
                <a:solidFill>
                  <a:schemeClr val="tx2"/>
                </a:solidFill>
                <a:latin typeface="Abadi" panose="020B0604020104020204" pitchFamily="34" charset="0"/>
              </a:rPr>
              <a:t>values in the </a:t>
            </a:r>
            <a:r>
              <a:rPr lang="en-US" sz="5600" b="1" dirty="0" err="1">
                <a:solidFill>
                  <a:schemeClr val="tx2"/>
                </a:solidFill>
                <a:latin typeface="Abadi" panose="020B0604020104020204" pitchFamily="34" charset="0"/>
              </a:rPr>
              <a:t>PayloadMass</a:t>
            </a:r>
            <a:r>
              <a:rPr lang="en-US" sz="5600" dirty="0">
                <a:solidFill>
                  <a:schemeClr val="tx2"/>
                </a:solidFill>
                <a:latin typeface="Abadi" panose="020B0604020104020204" pitchFamily="34" charset="0"/>
              </a:rPr>
              <a:t> column were replaced with the calculated mean.</a:t>
            </a:r>
          </a:p>
          <a:p>
            <a:pPr lvl="2"/>
            <a:r>
              <a:rPr lang="en-US" sz="5600" dirty="0">
                <a:solidFill>
                  <a:schemeClr val="tx2"/>
                </a:solidFill>
                <a:latin typeface="Abadi" panose="020B0604020104020204" pitchFamily="34" charset="0"/>
              </a:rPr>
              <a:t>It was verified that the number of missing values in the </a:t>
            </a:r>
            <a:r>
              <a:rPr lang="en-US" sz="5600" b="1" dirty="0" err="1">
                <a:solidFill>
                  <a:schemeClr val="tx2"/>
                </a:solidFill>
                <a:latin typeface="Abadi" panose="020B0604020104020204" pitchFamily="34" charset="0"/>
              </a:rPr>
              <a:t>PayloadMass</a:t>
            </a:r>
            <a:r>
              <a:rPr lang="en-US" sz="5600" dirty="0">
                <a:solidFill>
                  <a:schemeClr val="tx2"/>
                </a:solidFill>
                <a:latin typeface="Abadi" panose="020B0604020104020204" pitchFamily="34" charset="0"/>
              </a:rPr>
              <a:t> column was zero.</a:t>
            </a:r>
          </a:p>
          <a:p>
            <a:pPr lvl="1"/>
            <a:r>
              <a:rPr lang="en-US" sz="6200" b="1" dirty="0">
                <a:solidFill>
                  <a:schemeClr val="tx2"/>
                </a:solidFill>
                <a:latin typeface="Abadi" panose="020B0604020104020204" pitchFamily="34" charset="0"/>
              </a:rPr>
              <a:t>Export Data</a:t>
            </a:r>
          </a:p>
          <a:p>
            <a:pPr lvl="2"/>
            <a:r>
              <a:rPr lang="en-US" sz="5400" dirty="0">
                <a:solidFill>
                  <a:schemeClr val="tx2"/>
                </a:solidFill>
                <a:latin typeface="Abadi" panose="020B0604020104020204" pitchFamily="34" charset="0"/>
              </a:rPr>
              <a:t>The cleaned and filtered </a:t>
            </a:r>
            <a:r>
              <a:rPr lang="en-US" sz="5400" dirty="0" err="1">
                <a:solidFill>
                  <a:schemeClr val="tx2"/>
                </a:solidFill>
                <a:latin typeface="Abadi" panose="020B0604020104020204" pitchFamily="34" charset="0"/>
              </a:rPr>
              <a:t>dataframe</a:t>
            </a:r>
            <a:r>
              <a:rPr lang="en-US" sz="5400" dirty="0">
                <a:solidFill>
                  <a:schemeClr val="tx2"/>
                </a:solidFill>
                <a:latin typeface="Abadi" panose="020B0604020104020204" pitchFamily="34" charset="0"/>
              </a:rPr>
              <a:t> was exported to a CSV file for the next section of the project.</a:t>
            </a:r>
          </a:p>
          <a:p>
            <a:pPr>
              <a:lnSpc>
                <a:spcPct val="120000"/>
              </a:lnSpc>
              <a:spcBef>
                <a:spcPts val="1400"/>
              </a:spcBef>
            </a:pPr>
            <a:r>
              <a:rPr lang="en-US" sz="8800" dirty="0">
                <a:solidFill>
                  <a:schemeClr val="tx2"/>
                </a:solidFill>
                <a:latin typeface="Abadi" panose="020B0604020104020204" pitchFamily="34" charset="0"/>
              </a:rPr>
              <a:t>Data Collection - Scraping:</a:t>
            </a:r>
          </a:p>
          <a:p>
            <a:pPr lvl="1"/>
            <a:r>
              <a:rPr lang="en-US" sz="6200" b="1" dirty="0">
                <a:solidFill>
                  <a:schemeClr val="tx2"/>
                </a:solidFill>
                <a:latin typeface="Abadi" panose="020B0604020104020204" pitchFamily="34" charset="0"/>
              </a:rPr>
              <a:t>HTML Request: </a:t>
            </a:r>
            <a:r>
              <a:rPr lang="en-US" sz="6200" dirty="0">
                <a:solidFill>
                  <a:schemeClr val="tx2"/>
                </a:solidFill>
                <a:latin typeface="Abadi" panose="020B0604020104020204" pitchFamily="34" charset="0"/>
              </a:rPr>
              <a:t>Sent an HTTP GET request to the Wikipedia page.</a:t>
            </a:r>
          </a:p>
          <a:p>
            <a:pPr lvl="1"/>
            <a:r>
              <a:rPr lang="en-US" sz="6200" b="1" dirty="0">
                <a:solidFill>
                  <a:schemeClr val="tx2"/>
                </a:solidFill>
                <a:latin typeface="Abadi" panose="020B0604020104020204" pitchFamily="34" charset="0"/>
              </a:rPr>
              <a:t>HTML Parsing: </a:t>
            </a:r>
            <a:r>
              <a:rPr lang="en-US" sz="6200" dirty="0">
                <a:solidFill>
                  <a:schemeClr val="tx2"/>
                </a:solidFill>
                <a:latin typeface="Abadi" panose="020B0604020104020204" pitchFamily="34" charset="0"/>
              </a:rPr>
              <a:t>Parsed the HTML content using </a:t>
            </a:r>
            <a:r>
              <a:rPr lang="en-US" sz="6200" dirty="0" err="1">
                <a:solidFill>
                  <a:schemeClr val="tx2"/>
                </a:solidFill>
                <a:latin typeface="Abadi" panose="020B0604020104020204" pitchFamily="34" charset="0"/>
              </a:rPr>
              <a:t>BeautifulSoup</a:t>
            </a:r>
            <a:r>
              <a:rPr lang="en-US" sz="6200" dirty="0">
                <a:solidFill>
                  <a:schemeClr val="tx2"/>
                </a:solidFill>
                <a:latin typeface="Abadi" panose="020B0604020104020204" pitchFamily="34" charset="0"/>
              </a:rPr>
              <a:t>.</a:t>
            </a:r>
          </a:p>
          <a:p>
            <a:pPr lvl="1"/>
            <a:r>
              <a:rPr lang="en-US" sz="6200" b="1" dirty="0">
                <a:solidFill>
                  <a:schemeClr val="tx2"/>
                </a:solidFill>
                <a:latin typeface="Abadi" panose="020B0604020104020204" pitchFamily="34" charset="0"/>
              </a:rPr>
              <a:t>Table Identification:</a:t>
            </a:r>
            <a:r>
              <a:rPr lang="en-US" sz="6200" dirty="0">
                <a:solidFill>
                  <a:schemeClr val="tx2"/>
                </a:solidFill>
                <a:latin typeface="Abadi" panose="020B0604020104020204" pitchFamily="34" charset="0"/>
              </a:rPr>
              <a:t> Located the specific HTML table with launch records.</a:t>
            </a:r>
          </a:p>
          <a:p>
            <a:pPr lvl="1"/>
            <a:r>
              <a:rPr lang="en-US" sz="6200" b="1" dirty="0">
                <a:solidFill>
                  <a:schemeClr val="tx2"/>
                </a:solidFill>
                <a:latin typeface="Abadi" panose="020B0604020104020204" pitchFamily="34" charset="0"/>
              </a:rPr>
              <a:t>Column Extraction: </a:t>
            </a:r>
            <a:r>
              <a:rPr lang="en-US" sz="6200" dirty="0">
                <a:solidFill>
                  <a:schemeClr val="tx2"/>
                </a:solidFill>
                <a:latin typeface="Abadi" panose="020B0604020104020204" pitchFamily="34" charset="0"/>
              </a:rPr>
              <a:t>Extracted column names from the table headers.</a:t>
            </a:r>
          </a:p>
          <a:p>
            <a:pPr lvl="1"/>
            <a:r>
              <a:rPr lang="en-US" sz="6200" b="1" dirty="0">
                <a:solidFill>
                  <a:schemeClr val="tx2"/>
                </a:solidFill>
                <a:latin typeface="Abadi" panose="020B0604020104020204" pitchFamily="34" charset="0"/>
              </a:rPr>
              <a:t>Row Iteration: </a:t>
            </a:r>
            <a:r>
              <a:rPr lang="en-US" sz="6200" dirty="0">
                <a:solidFill>
                  <a:schemeClr val="tx2"/>
                </a:solidFill>
                <a:latin typeface="Abadi" panose="020B0604020104020204" pitchFamily="34" charset="0"/>
              </a:rPr>
              <a:t>Iterated through each row of the table to extract data.</a:t>
            </a:r>
          </a:p>
          <a:p>
            <a:pPr lvl="1"/>
            <a:r>
              <a:rPr lang="en-US" sz="6200" b="1" dirty="0">
                <a:solidFill>
                  <a:schemeClr val="tx2"/>
                </a:solidFill>
                <a:latin typeface="Abadi" panose="020B0604020104020204" pitchFamily="34" charset="0"/>
              </a:rPr>
              <a:t>Data Cleaning: </a:t>
            </a:r>
            <a:r>
              <a:rPr lang="en-US" sz="6200" dirty="0">
                <a:solidFill>
                  <a:schemeClr val="tx2"/>
                </a:solidFill>
                <a:latin typeface="Abadi" panose="020B0604020104020204" pitchFamily="34" charset="0"/>
              </a:rPr>
              <a:t>Used helper functions to clean and format the extracted data.</a:t>
            </a:r>
          </a:p>
          <a:p>
            <a:pPr lvl="1"/>
            <a:r>
              <a:rPr lang="en-US" sz="6200" b="1" dirty="0">
                <a:solidFill>
                  <a:schemeClr val="tx2"/>
                </a:solidFill>
                <a:latin typeface="Abadi" panose="020B0604020104020204" pitchFamily="34" charset="0"/>
              </a:rPr>
              <a:t>Data Structuring: </a:t>
            </a:r>
            <a:r>
              <a:rPr lang="en-US" sz="6200" dirty="0">
                <a:solidFill>
                  <a:schemeClr val="tx2"/>
                </a:solidFill>
                <a:latin typeface="Abadi" panose="020B0604020104020204" pitchFamily="34" charset="0"/>
              </a:rPr>
              <a:t>Organized the cleaned data into a dictionary.</a:t>
            </a:r>
          </a:p>
          <a:p>
            <a:pPr lvl="1"/>
            <a:r>
              <a:rPr lang="en-US" sz="6200" b="1" dirty="0" err="1">
                <a:solidFill>
                  <a:schemeClr val="tx2"/>
                </a:solidFill>
                <a:latin typeface="Abadi" panose="020B0604020104020204" pitchFamily="34" charset="0"/>
              </a:rPr>
              <a:t>DataFrame</a:t>
            </a:r>
            <a:r>
              <a:rPr lang="en-US" sz="6200" b="1" dirty="0">
                <a:solidFill>
                  <a:schemeClr val="tx2"/>
                </a:solidFill>
                <a:latin typeface="Abadi" panose="020B0604020104020204" pitchFamily="34" charset="0"/>
              </a:rPr>
              <a:t> Creation: </a:t>
            </a:r>
            <a:r>
              <a:rPr lang="en-US" sz="6200" dirty="0">
                <a:solidFill>
                  <a:schemeClr val="tx2"/>
                </a:solidFill>
                <a:latin typeface="Abadi" panose="020B0604020104020204" pitchFamily="34" charset="0"/>
              </a:rPr>
              <a:t>Converted the dictionary into a structured Pandas </a:t>
            </a:r>
            <a:r>
              <a:rPr lang="en-US" sz="6200" dirty="0" err="1">
                <a:solidFill>
                  <a:schemeClr val="tx2"/>
                </a:solidFill>
                <a:latin typeface="Abadi" panose="020B0604020104020204" pitchFamily="34" charset="0"/>
              </a:rPr>
              <a:t>DataFrame</a:t>
            </a:r>
            <a:r>
              <a:rPr lang="en-US" sz="6200" dirty="0">
                <a:solidFill>
                  <a:schemeClr val="tx2"/>
                </a:solidFill>
                <a:latin typeface="Abadi" panose="020B0604020104020204" pitchFamily="34" charset="0"/>
              </a:rPr>
              <a:t>.</a:t>
            </a:r>
          </a:p>
          <a:p>
            <a:pPr lvl="1"/>
            <a:r>
              <a:rPr lang="en-US" sz="6200" b="1" dirty="0">
                <a:solidFill>
                  <a:schemeClr val="tx2"/>
                </a:solidFill>
                <a:latin typeface="Abadi" panose="020B0604020104020204" pitchFamily="34" charset="0"/>
              </a:rPr>
              <a:t>Data Export: </a:t>
            </a:r>
            <a:r>
              <a:rPr lang="en-US" sz="6200" dirty="0">
                <a:solidFill>
                  <a:schemeClr val="tx2"/>
                </a:solidFill>
                <a:latin typeface="Abadi" panose="020B0604020104020204" pitchFamily="34" charset="0"/>
              </a:rPr>
              <a:t>Exported the </a:t>
            </a:r>
            <a:r>
              <a:rPr lang="en-US" sz="6200" dirty="0" err="1">
                <a:solidFill>
                  <a:schemeClr val="tx2"/>
                </a:solidFill>
                <a:latin typeface="Abadi" panose="020B0604020104020204" pitchFamily="34" charset="0"/>
              </a:rPr>
              <a:t>DataFrame</a:t>
            </a:r>
            <a:r>
              <a:rPr lang="en-US" sz="6200" dirty="0">
                <a:solidFill>
                  <a:schemeClr val="tx2"/>
                </a:solidFill>
                <a:latin typeface="Abadi" panose="020B0604020104020204" pitchFamily="34" charset="0"/>
              </a:rPr>
              <a:t> to a CSV file for subsequent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11347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543338-D8F0-E424-F2F2-206B3909503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D8FF229-B64B-6259-C3C3-F093B856F6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Abadi" panose="020B0604020104020204" pitchFamily="34" charset="0"/>
                <a:ea typeface="+mj-ea"/>
                <a:cs typeface="+mj-cs"/>
              </a:rPr>
              <a:t>Methodology</a:t>
            </a:r>
          </a:p>
        </p:txBody>
      </p:sp>
      <p:sp>
        <p:nvSpPr>
          <p:cNvPr id="4" name="Slide Number Placeholder 3">
            <a:extLst>
              <a:ext uri="{FF2B5EF4-FFF2-40B4-BE49-F238E27FC236}">
                <a16:creationId xmlns:a16="http://schemas.microsoft.com/office/drawing/2014/main" id="{01E15235-0651-6D55-598F-AA4244EC9A2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2" name="Content Placeholder 2">
            <a:extLst>
              <a:ext uri="{FF2B5EF4-FFF2-40B4-BE49-F238E27FC236}">
                <a16:creationId xmlns:a16="http://schemas.microsoft.com/office/drawing/2014/main" id="{610480F4-6273-1785-B8B8-F7321ECADA8F}"/>
              </a:ext>
            </a:extLst>
          </p:cNvPr>
          <p:cNvSpPr txBox="1">
            <a:spLocks/>
          </p:cNvSpPr>
          <p:nvPr/>
        </p:nvSpPr>
        <p:spPr>
          <a:xfrm>
            <a:off x="4327523" y="224686"/>
            <a:ext cx="7569725" cy="64289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b="1" dirty="0">
                <a:solidFill>
                  <a:schemeClr val="tx2"/>
                </a:solidFill>
                <a:latin typeface="Abadi" panose="020B0604020104020204" pitchFamily="34" charset="0"/>
              </a:rPr>
              <a:t>Executive Summary</a:t>
            </a:r>
          </a:p>
          <a:p>
            <a:r>
              <a:rPr lang="en-US" sz="8800" dirty="0">
                <a:solidFill>
                  <a:schemeClr val="tx2"/>
                </a:solidFill>
                <a:latin typeface="Abadi" panose="020B0604020104020204" pitchFamily="34" charset="0"/>
              </a:rPr>
              <a:t>Data collection Wrangling</a:t>
            </a:r>
          </a:p>
          <a:p>
            <a:pPr lvl="1"/>
            <a:r>
              <a:rPr lang="en-US" sz="6400" b="1" dirty="0">
                <a:solidFill>
                  <a:schemeClr val="tx2"/>
                </a:solidFill>
                <a:latin typeface="Abadi" panose="020B0604020104020204" pitchFamily="34" charset="0"/>
              </a:rPr>
              <a:t>Import Libraries:</a:t>
            </a:r>
          </a:p>
          <a:p>
            <a:pPr lvl="2"/>
            <a:r>
              <a:rPr lang="en-US" sz="5600" dirty="0">
                <a:solidFill>
                  <a:schemeClr val="tx2"/>
                </a:solidFill>
                <a:latin typeface="Abadi" panose="020B0604020104020204" pitchFamily="34" charset="0"/>
              </a:rPr>
              <a:t>Imported necessary libraries: </a:t>
            </a:r>
            <a:r>
              <a:rPr lang="en-US" sz="5600" b="1" dirty="0">
                <a:solidFill>
                  <a:schemeClr val="tx2"/>
                </a:solidFill>
                <a:latin typeface="Abadi" panose="020B0604020104020204" pitchFamily="34" charset="0"/>
              </a:rPr>
              <a:t>pandas</a:t>
            </a:r>
            <a:r>
              <a:rPr lang="en-US" sz="5600" dirty="0">
                <a:solidFill>
                  <a:schemeClr val="tx2"/>
                </a:solidFill>
                <a:latin typeface="Abadi" panose="020B0604020104020204" pitchFamily="34" charset="0"/>
              </a:rPr>
              <a:t> for data manipulation and </a:t>
            </a:r>
            <a:r>
              <a:rPr lang="en-US" sz="5600" b="1" dirty="0" err="1">
                <a:solidFill>
                  <a:schemeClr val="tx2"/>
                </a:solidFill>
                <a:latin typeface="Abadi" panose="020B0604020104020204" pitchFamily="34" charset="0"/>
              </a:rPr>
              <a:t>numpy</a:t>
            </a:r>
            <a:r>
              <a:rPr lang="en-US" sz="5600" dirty="0">
                <a:solidFill>
                  <a:schemeClr val="tx2"/>
                </a:solidFill>
                <a:latin typeface="Abadi" panose="020B0604020104020204" pitchFamily="34" charset="0"/>
              </a:rPr>
              <a:t> for numerical operations.</a:t>
            </a:r>
          </a:p>
          <a:p>
            <a:pPr lvl="1"/>
            <a:r>
              <a:rPr lang="en-US" sz="6400" b="1" dirty="0">
                <a:solidFill>
                  <a:schemeClr val="tx2"/>
                </a:solidFill>
                <a:latin typeface="Abadi" panose="020B0604020104020204" pitchFamily="34" charset="0"/>
              </a:rPr>
              <a:t>Load Dataset:</a:t>
            </a:r>
          </a:p>
          <a:p>
            <a:pPr lvl="2"/>
            <a:r>
              <a:rPr lang="en-US" sz="5600" dirty="0">
                <a:solidFill>
                  <a:schemeClr val="tx2"/>
                </a:solidFill>
                <a:latin typeface="Abadi" panose="020B0604020104020204" pitchFamily="34" charset="0"/>
              </a:rPr>
              <a:t>Loaded SpaceX dataset from a CSV file.</a:t>
            </a:r>
          </a:p>
          <a:p>
            <a:pPr lvl="1"/>
            <a:r>
              <a:rPr lang="en-US" sz="6400" b="1" dirty="0">
                <a:solidFill>
                  <a:schemeClr val="tx2"/>
                </a:solidFill>
                <a:latin typeface="Abadi" panose="020B0604020104020204" pitchFamily="34" charset="0"/>
              </a:rPr>
              <a:t>Data Cleaning:</a:t>
            </a:r>
          </a:p>
          <a:p>
            <a:pPr lvl="2"/>
            <a:r>
              <a:rPr lang="en-US" sz="5600" dirty="0">
                <a:solidFill>
                  <a:schemeClr val="tx2"/>
                </a:solidFill>
                <a:latin typeface="Abadi" panose="020B0604020104020204" pitchFamily="34" charset="0"/>
              </a:rPr>
              <a:t>Identified and calculated the percentage of missing values in each attribute.</a:t>
            </a:r>
          </a:p>
          <a:p>
            <a:pPr lvl="2"/>
            <a:r>
              <a:rPr lang="en-US" sz="5600" dirty="0">
                <a:solidFill>
                  <a:schemeClr val="tx2"/>
                </a:solidFill>
                <a:latin typeface="Abadi" panose="020B0604020104020204" pitchFamily="34" charset="0"/>
              </a:rPr>
              <a:t>Determined which columns are numerical and categorical.</a:t>
            </a:r>
          </a:p>
          <a:p>
            <a:pPr lvl="1"/>
            <a:r>
              <a:rPr lang="en-US" sz="6400" b="1" dirty="0">
                <a:solidFill>
                  <a:schemeClr val="tx2"/>
                </a:solidFill>
                <a:latin typeface="Abadi" panose="020B0604020104020204" pitchFamily="34" charset="0"/>
              </a:rPr>
              <a:t>Exploratory Data Analysis:</a:t>
            </a:r>
          </a:p>
          <a:p>
            <a:pPr lvl="2"/>
            <a:r>
              <a:rPr lang="en-US" sz="5600" dirty="0">
                <a:solidFill>
                  <a:schemeClr val="tx2"/>
                </a:solidFill>
                <a:latin typeface="Abadi" panose="020B0604020104020204" pitchFamily="34" charset="0"/>
              </a:rPr>
              <a:t> Calculated the number of launches at each site using the </a:t>
            </a:r>
            <a:r>
              <a:rPr lang="en-US" sz="5600" b="1" dirty="0" err="1">
                <a:solidFill>
                  <a:schemeClr val="tx2"/>
                </a:solidFill>
                <a:latin typeface="Abadi" panose="020B0604020104020204" pitchFamily="34" charset="0"/>
              </a:rPr>
              <a:t>value_counts</a:t>
            </a:r>
            <a:r>
              <a:rPr lang="en-US" sz="5600" b="1" dirty="0">
                <a:solidFill>
                  <a:schemeClr val="tx2"/>
                </a:solidFill>
                <a:latin typeface="Abadi" panose="020B0604020104020204" pitchFamily="34" charset="0"/>
              </a:rPr>
              <a:t>()</a:t>
            </a:r>
            <a:r>
              <a:rPr lang="en-US" sz="5600" dirty="0">
                <a:solidFill>
                  <a:schemeClr val="tx2"/>
                </a:solidFill>
                <a:latin typeface="Abadi" panose="020B0604020104020204" pitchFamily="34" charset="0"/>
              </a:rPr>
              <a:t> method on the </a:t>
            </a:r>
            <a:r>
              <a:rPr lang="en-US" sz="5600" b="1" dirty="0" err="1">
                <a:solidFill>
                  <a:schemeClr val="tx2"/>
                </a:solidFill>
                <a:latin typeface="Abadi" panose="020B0604020104020204" pitchFamily="34" charset="0"/>
              </a:rPr>
              <a:t>LaunchSite</a:t>
            </a:r>
            <a:r>
              <a:rPr lang="en-US" sz="5600" dirty="0">
                <a:solidFill>
                  <a:schemeClr val="tx2"/>
                </a:solidFill>
                <a:latin typeface="Abadi" panose="020B0604020104020204" pitchFamily="34" charset="0"/>
              </a:rPr>
              <a:t> column.</a:t>
            </a:r>
          </a:p>
          <a:p>
            <a:pPr lvl="2"/>
            <a:r>
              <a:rPr lang="en-US" sz="5600" dirty="0">
                <a:solidFill>
                  <a:schemeClr val="tx2"/>
                </a:solidFill>
                <a:latin typeface="Abadi" panose="020B0604020104020204" pitchFamily="34" charset="0"/>
              </a:rPr>
              <a:t> Calculated the number and occurrence of each orbit using the </a:t>
            </a:r>
            <a:r>
              <a:rPr lang="en-US" sz="5600" b="1" dirty="0" err="1">
                <a:solidFill>
                  <a:schemeClr val="tx2"/>
                </a:solidFill>
                <a:latin typeface="Abadi" panose="020B0604020104020204" pitchFamily="34" charset="0"/>
              </a:rPr>
              <a:t>value_counts</a:t>
            </a:r>
            <a:r>
              <a:rPr lang="en-US" sz="5600" b="1" dirty="0">
                <a:solidFill>
                  <a:schemeClr val="tx2"/>
                </a:solidFill>
                <a:latin typeface="Abadi" panose="020B0604020104020204" pitchFamily="34" charset="0"/>
              </a:rPr>
              <a:t>() </a:t>
            </a:r>
            <a:r>
              <a:rPr lang="en-US" sz="5600" dirty="0">
                <a:solidFill>
                  <a:schemeClr val="tx2"/>
                </a:solidFill>
                <a:latin typeface="Abadi" panose="020B0604020104020204" pitchFamily="34" charset="0"/>
              </a:rPr>
              <a:t>method on the </a:t>
            </a:r>
            <a:r>
              <a:rPr lang="en-US" sz="5600" b="1" dirty="0">
                <a:solidFill>
                  <a:schemeClr val="tx2"/>
                </a:solidFill>
                <a:latin typeface="Abadi" panose="020B0604020104020204" pitchFamily="34" charset="0"/>
              </a:rPr>
              <a:t>Orbit</a:t>
            </a:r>
            <a:r>
              <a:rPr lang="en-US" sz="5600" dirty="0">
                <a:solidFill>
                  <a:schemeClr val="tx2"/>
                </a:solidFill>
                <a:latin typeface="Abadi" panose="020B0604020104020204" pitchFamily="34" charset="0"/>
              </a:rPr>
              <a:t> column.</a:t>
            </a:r>
          </a:p>
          <a:p>
            <a:pPr lvl="2"/>
            <a:r>
              <a:rPr lang="en-US" sz="5600" dirty="0">
                <a:solidFill>
                  <a:schemeClr val="tx2"/>
                </a:solidFill>
                <a:latin typeface="Abadi" panose="020B0604020104020204" pitchFamily="34" charset="0"/>
              </a:rPr>
              <a:t>Calculated the number and occurrence of mission outcomes using the </a:t>
            </a:r>
            <a:r>
              <a:rPr lang="en-US" sz="5600" b="1" dirty="0" err="1">
                <a:solidFill>
                  <a:schemeClr val="tx2"/>
                </a:solidFill>
                <a:latin typeface="Abadi" panose="020B0604020104020204" pitchFamily="34" charset="0"/>
              </a:rPr>
              <a:t>value_counts</a:t>
            </a:r>
            <a:r>
              <a:rPr lang="en-US" sz="5600" b="1" dirty="0">
                <a:solidFill>
                  <a:schemeClr val="tx2"/>
                </a:solidFill>
                <a:latin typeface="Abadi" panose="020B0604020104020204" pitchFamily="34" charset="0"/>
              </a:rPr>
              <a:t>() </a:t>
            </a:r>
            <a:r>
              <a:rPr lang="en-US" sz="5600" dirty="0">
                <a:solidFill>
                  <a:schemeClr val="tx2"/>
                </a:solidFill>
                <a:latin typeface="Abadi" panose="020B0604020104020204" pitchFamily="34" charset="0"/>
              </a:rPr>
              <a:t>method on the </a:t>
            </a:r>
            <a:r>
              <a:rPr lang="en-US" sz="5600" b="1" dirty="0">
                <a:solidFill>
                  <a:schemeClr val="tx2"/>
                </a:solidFill>
                <a:latin typeface="Abadi" panose="020B0604020104020204" pitchFamily="34" charset="0"/>
              </a:rPr>
              <a:t>Outcome</a:t>
            </a:r>
            <a:r>
              <a:rPr lang="en-US" sz="5600" dirty="0">
                <a:solidFill>
                  <a:schemeClr val="tx2"/>
                </a:solidFill>
                <a:latin typeface="Abadi" panose="020B0604020104020204" pitchFamily="34" charset="0"/>
              </a:rPr>
              <a:t> column.</a:t>
            </a:r>
          </a:p>
          <a:p>
            <a:pPr lvl="1"/>
            <a:r>
              <a:rPr lang="en-US" sz="6400" b="1" dirty="0">
                <a:solidFill>
                  <a:schemeClr val="tx2"/>
                </a:solidFill>
                <a:latin typeface="Abadi" panose="020B0604020104020204" pitchFamily="34" charset="0"/>
              </a:rPr>
              <a:t>Create Landing Outcome Labels</a:t>
            </a:r>
            <a:r>
              <a:rPr lang="en-US" sz="5600" b="1" dirty="0">
                <a:solidFill>
                  <a:schemeClr val="tx2"/>
                </a:solidFill>
                <a:latin typeface="Abadi" panose="020B0604020104020204" pitchFamily="34" charset="0"/>
              </a:rPr>
              <a:t>:</a:t>
            </a:r>
          </a:p>
          <a:p>
            <a:pPr lvl="2"/>
            <a:r>
              <a:rPr lang="en-US" sz="5600" dirty="0">
                <a:solidFill>
                  <a:schemeClr val="tx2"/>
                </a:solidFill>
                <a:latin typeface="Abadi" panose="020B0604020104020204" pitchFamily="34" charset="0"/>
              </a:rPr>
              <a:t>Created a set of outcomes where the second stage did not land successfully.</a:t>
            </a:r>
          </a:p>
          <a:p>
            <a:pPr lvl="2"/>
            <a:r>
              <a:rPr lang="en-US" sz="5600" dirty="0">
                <a:solidFill>
                  <a:schemeClr val="tx2"/>
                </a:solidFill>
                <a:latin typeface="Abadi" panose="020B0604020104020204" pitchFamily="34" charset="0"/>
              </a:rPr>
              <a:t>Generated a list where each element is zero if the corresponding row in </a:t>
            </a:r>
            <a:r>
              <a:rPr lang="en-US" sz="5600" b="1" dirty="0">
                <a:solidFill>
                  <a:schemeClr val="tx2"/>
                </a:solidFill>
                <a:latin typeface="Abadi" panose="020B0604020104020204" pitchFamily="34" charset="0"/>
              </a:rPr>
              <a:t>Outcome</a:t>
            </a:r>
            <a:r>
              <a:rPr lang="en-US" sz="5600" dirty="0">
                <a:solidFill>
                  <a:schemeClr val="tx2"/>
                </a:solidFill>
                <a:latin typeface="Abadi" panose="020B0604020104020204" pitchFamily="34" charset="0"/>
              </a:rPr>
              <a:t> is in the set of bad outcomes; otherwise, it's one.</a:t>
            </a:r>
          </a:p>
          <a:p>
            <a:pPr lvl="2"/>
            <a:r>
              <a:rPr lang="en-US" sz="5600" dirty="0">
                <a:solidFill>
                  <a:schemeClr val="tx2"/>
                </a:solidFill>
                <a:latin typeface="Abadi" panose="020B0604020104020204" pitchFamily="34" charset="0"/>
              </a:rPr>
              <a:t>Assigned this list to the variable </a:t>
            </a:r>
            <a:r>
              <a:rPr lang="en-US" sz="5600" b="1" dirty="0" err="1">
                <a:solidFill>
                  <a:schemeClr val="tx2"/>
                </a:solidFill>
                <a:latin typeface="Abadi" panose="020B0604020104020204" pitchFamily="34" charset="0"/>
              </a:rPr>
              <a:t>landing_class</a:t>
            </a:r>
            <a:r>
              <a:rPr lang="en-US" sz="5600" dirty="0">
                <a:solidFill>
                  <a:schemeClr val="tx2"/>
                </a:solidFill>
                <a:latin typeface="Abadi" panose="020B0604020104020204" pitchFamily="34" charset="0"/>
              </a:rPr>
              <a:t>.</a:t>
            </a:r>
          </a:p>
          <a:p>
            <a:pPr lvl="1"/>
            <a:r>
              <a:rPr lang="en-US" sz="6400" b="1" dirty="0">
                <a:solidFill>
                  <a:schemeClr val="tx2"/>
                </a:solidFill>
                <a:latin typeface="Abadi" panose="020B0604020104020204" pitchFamily="34" charset="0"/>
              </a:rPr>
              <a:t>Add Classification Variable:</a:t>
            </a:r>
          </a:p>
          <a:p>
            <a:pPr lvl="2"/>
            <a:r>
              <a:rPr lang="en-US" sz="5600" dirty="0">
                <a:solidFill>
                  <a:schemeClr val="tx2"/>
                </a:solidFill>
                <a:latin typeface="Abadi" panose="020B0604020104020204" pitchFamily="34" charset="0"/>
              </a:rPr>
              <a:t>Added the </a:t>
            </a:r>
            <a:r>
              <a:rPr lang="en-US" sz="5600" b="1" dirty="0" err="1">
                <a:solidFill>
                  <a:schemeClr val="tx2"/>
                </a:solidFill>
                <a:latin typeface="Abadi" panose="020B0604020104020204" pitchFamily="34" charset="0"/>
              </a:rPr>
              <a:t>landing_class</a:t>
            </a:r>
            <a:r>
              <a:rPr lang="en-US" sz="5600" dirty="0">
                <a:solidFill>
                  <a:schemeClr val="tx2"/>
                </a:solidFill>
                <a:latin typeface="Abadi" panose="020B0604020104020204" pitchFamily="34" charset="0"/>
              </a:rPr>
              <a:t> variable to the dataset to represent the outcome of each launch (0 for unsuccessful, 1 for successful).</a:t>
            </a:r>
          </a:p>
          <a:p>
            <a:pPr lvl="1"/>
            <a:r>
              <a:rPr lang="en-US" sz="6400" b="1" dirty="0">
                <a:solidFill>
                  <a:schemeClr val="tx2"/>
                </a:solidFill>
                <a:latin typeface="Abadi" panose="020B0604020104020204" pitchFamily="34" charset="0"/>
              </a:rPr>
              <a:t>Determine Success Rate:</a:t>
            </a:r>
          </a:p>
          <a:p>
            <a:pPr lvl="2"/>
            <a:r>
              <a:rPr lang="en-US" sz="5600" dirty="0">
                <a:solidFill>
                  <a:schemeClr val="tx2"/>
                </a:solidFill>
                <a:latin typeface="Abadi" panose="020B0604020104020204" pitchFamily="34" charset="0"/>
              </a:rPr>
              <a:t>Calculated the success rate of the first stage landing.</a:t>
            </a:r>
          </a:p>
          <a:p>
            <a:pPr lvl="1"/>
            <a:r>
              <a:rPr lang="en-US" sz="6400" b="1" dirty="0">
                <a:solidFill>
                  <a:schemeClr val="tx2"/>
                </a:solidFill>
                <a:latin typeface="Abadi" panose="020B0604020104020204" pitchFamily="34" charset="0"/>
              </a:rPr>
              <a:t>Export Processed Data:</a:t>
            </a:r>
          </a:p>
          <a:p>
            <a:pPr lvl="2"/>
            <a:r>
              <a:rPr lang="en-US" sz="5600" dirty="0">
                <a:solidFill>
                  <a:schemeClr val="tx2"/>
                </a:solidFill>
                <a:latin typeface="Abadi" panose="020B0604020104020204" pitchFamily="34" charset="0"/>
              </a:rPr>
              <a:t>Exported the processed dataset to a CSV file for further analysis</a:t>
            </a:r>
            <a:r>
              <a:rPr lang="en-US" sz="5600" dirty="0">
                <a:solidFill>
                  <a:schemeClr val="tx1">
                    <a:lumMod val="85000"/>
                    <a:lumOff val="15000"/>
                  </a:schemeClr>
                </a:solidFill>
                <a:latin typeface="Abadi" panose="020B0604020104020204" pitchFamily="34" charset="0"/>
              </a:rPr>
              <a:t>.</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0284609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 dockstate="right" visibility="0" width="438" row="8">
    <wetp:webextensionref xmlns:r="http://schemas.openxmlformats.org/officeDocument/2006/relationships" r:id="rId3"/>
  </wetp:taskpane>
  <wetp:taskpane dockstate="right" visibility="0" width="438" row="1">
    <wetp:webextensionref xmlns:r="http://schemas.openxmlformats.org/officeDocument/2006/relationships" r:id="rId4"/>
  </wetp:taskpane>
  <wetp:taskpane dockstate="right" visibility="0" width="438" row="7">
    <wetp:webextensionref xmlns:r="http://schemas.openxmlformats.org/officeDocument/2006/relationships" r:id="rId5"/>
  </wetp:taskpane>
</wetp:taskpanes>
</file>

<file path=ppt/webextensions/webextension1.xml><?xml version="1.0" encoding="utf-8"?>
<we:webextension xmlns:we="http://schemas.microsoft.com/office/webextensions/webextension/2010/11" id="{EEFD42EF-DA7F-49AE-B790-1D91BF11A1AA}">
  <we:reference id="wa200005669" version="2.0.0.0" store="es-E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EA169A6-2055-4344-B5E0-9EC7B936CD57}">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76879F93-2F03-41AF-889E-577899947B85}">
  <we:reference id="wa104379997" version="3.0.0.0" store="en-US" storeType="OMEX"/>
  <we:alternateReferences>
    <we:reference id="WA104379997" version="3.0.0.0" store=""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51F9AD3-9EAA-4CD0-9BE4-10D202B266B6}">
  <we:reference id="wa200007130" version="1.0.0.1" store="es-E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4527648F-4710-4B31-90B8-325C4B96A1CF}">
  <we:reference id="wa104381063" version="1.0.0.1" store="es-E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7986</TotalTime>
  <Words>5898</Words>
  <Application>Microsoft Office PowerPoint</Application>
  <PresentationFormat>Panorámica</PresentationFormat>
  <Paragraphs>594</Paragraphs>
  <Slides>80</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80</vt:i4>
      </vt:variant>
    </vt:vector>
  </HeadingPairs>
  <TitlesOfParts>
    <vt:vector size="87" baseType="lpstr">
      <vt:lpstr>Abadi</vt:lpstr>
      <vt:lpstr>Arial</vt:lpstr>
      <vt:lpstr>Calibri</vt:lpstr>
      <vt:lpstr>IBM Plex Mono SemiBold</vt:lpstr>
      <vt:lpstr>Open sans</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Cristina Gloria Ortega Trujillo</cp:lastModifiedBy>
  <cp:revision>203</cp:revision>
  <dcterms:created xsi:type="dcterms:W3CDTF">2021-04-29T18:58:34Z</dcterms:created>
  <dcterms:modified xsi:type="dcterms:W3CDTF">2024-12-29T22:15:59Z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